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28" r:id="rId2"/>
    <p:sldId id="309" r:id="rId3"/>
    <p:sldId id="312" r:id="rId4"/>
    <p:sldId id="313" r:id="rId5"/>
    <p:sldId id="314" r:id="rId6"/>
    <p:sldId id="315" r:id="rId7"/>
    <p:sldId id="317" r:id="rId8"/>
    <p:sldId id="311" r:id="rId9"/>
    <p:sldId id="304" r:id="rId10"/>
    <p:sldId id="321" r:id="rId11"/>
    <p:sldId id="323" r:id="rId12"/>
    <p:sldId id="326" r:id="rId13"/>
    <p:sldId id="324" r:id="rId14"/>
    <p:sldId id="329" r:id="rId15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Автор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D31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4628" autoAdjust="0"/>
  </p:normalViewPr>
  <p:slideViewPr>
    <p:cSldViewPr>
      <p:cViewPr>
        <p:scale>
          <a:sx n="60" d="100"/>
          <a:sy n="60" d="100"/>
        </p:scale>
        <p:origin x="-2586" y="-9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-12834"/>
    </p:cViewPr>
  </p:sorterViewPr>
  <p:notesViewPr>
    <p:cSldViewPr>
      <p:cViewPr varScale="1">
        <p:scale>
          <a:sx n="52" d="100"/>
          <a:sy n="52" d="100"/>
        </p:scale>
        <p:origin x="2958" y="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semyak\Desktop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2000" baseline="0">
                <a:solidFill>
                  <a:srgbClr val="FF0000"/>
                </a:solidFill>
              </a:defRPr>
            </a:pPr>
            <a:r>
              <a:rPr lang="ru-RU" sz="2000" baseline="0" dirty="0" smtClean="0">
                <a:solidFill>
                  <a:srgbClr val="FF0000"/>
                </a:solidFill>
              </a:rPr>
              <a:t>Виды </a:t>
            </a:r>
            <a:r>
              <a:rPr lang="ru-RU" sz="2000" baseline="0" dirty="0" err="1">
                <a:solidFill>
                  <a:srgbClr val="FF0000"/>
                </a:solidFill>
              </a:rPr>
              <a:t>кибератак</a:t>
            </a:r>
            <a:r>
              <a:rPr lang="ru-RU" sz="2000" baseline="0" dirty="0">
                <a:solidFill>
                  <a:srgbClr val="FF0000"/>
                </a:solidFill>
              </a:rPr>
              <a:t> и мошенничеств на </a:t>
            </a:r>
            <a:endParaRPr lang="ru-RU" sz="2000" baseline="0" dirty="0" smtClean="0">
              <a:solidFill>
                <a:srgbClr val="FF0000"/>
              </a:solidFill>
            </a:endParaRPr>
          </a:p>
          <a:p>
            <a:pPr algn="l">
              <a:defRPr sz="2000" baseline="0">
                <a:solidFill>
                  <a:srgbClr val="FF0000"/>
                </a:solidFill>
              </a:defRPr>
            </a:pPr>
            <a:r>
              <a:rPr lang="ru-RU" sz="2000" baseline="0" dirty="0" smtClean="0">
                <a:solidFill>
                  <a:srgbClr val="FF0000"/>
                </a:solidFill>
              </a:rPr>
              <a:t>сетях </a:t>
            </a:r>
            <a:r>
              <a:rPr lang="ru-RU" sz="2000" baseline="0" dirty="0">
                <a:solidFill>
                  <a:srgbClr val="FF0000"/>
                </a:solidFill>
              </a:rPr>
              <a:t>операторов связи*</a:t>
            </a:r>
          </a:p>
        </c:rich>
      </c:tx>
      <c:layout>
        <c:manualLayout>
          <c:xMode val="edge"/>
          <c:yMode val="edge"/>
          <c:x val="3.1265771237915997E-2"/>
          <c:y val="1.5543727544974307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виды кибератак и мошенничеств на сетях операторов связи*</c:v>
                </c:pt>
              </c:strCache>
            </c:strRef>
          </c:tx>
          <c:explosion val="25"/>
          <c:cat>
            <c:strRef>
              <c:f>Лист1!$A$2:$A$7</c:f>
              <c:strCache>
                <c:ptCount val="6"/>
                <c:pt idx="0">
                  <c:v>мобильные вирусы (мобильный банкинг, ДБО)</c:v>
                </c:pt>
                <c:pt idx="1">
                  <c:v>bot-net (мобильный банкинг, ДБО)</c:v>
                </c:pt>
                <c:pt idx="2">
                  <c:v>GSM-шлюзы</c:v>
                </c:pt>
                <c:pt idx="3">
                  <c:v>SMS-spam и SMS-контент</c:v>
                </c:pt>
                <c:pt idx="4">
                  <c:v>взломы оборудования (PBX,wifi-routers)</c:v>
                </c:pt>
                <c:pt idx="5">
                  <c:v>фрод в роуминге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0.3</c:v>
                </c:pt>
                <c:pt idx="1">
                  <c:v>0.2</c:v>
                </c:pt>
                <c:pt idx="2">
                  <c:v>0.15</c:v>
                </c:pt>
                <c:pt idx="3">
                  <c:v>0.2</c:v>
                </c:pt>
                <c:pt idx="4">
                  <c:v>0.1</c:v>
                </c:pt>
                <c:pt idx="5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359985464578006"/>
          <c:y val="0.26529267186681188"/>
          <c:w val="0.36640014535421989"/>
          <c:h val="0.61923028358735366"/>
        </c:manualLayout>
      </c:layout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52129236006278"/>
          <c:y val="0.13625295655903485"/>
          <c:w val="0.88347870763993719"/>
          <c:h val="0.7278377883825020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303575342</c:v>
                </c:pt>
                <c:pt idx="1">
                  <c:v>256563118</c:v>
                </c:pt>
                <c:pt idx="2">
                  <c:v>13488078</c:v>
                </c:pt>
                <c:pt idx="3">
                  <c:v>24301651</c:v>
                </c:pt>
                <c:pt idx="4">
                  <c:v>33818526</c:v>
                </c:pt>
                <c:pt idx="5">
                  <c:v>24152409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64795136"/>
        <c:axId val="164796672"/>
      </c:barChart>
      <c:catAx>
        <c:axId val="16479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64796672"/>
        <c:crosses val="autoZero"/>
        <c:auto val="1"/>
        <c:lblAlgn val="ctr"/>
        <c:lblOffset val="100"/>
        <c:noMultiLvlLbl val="0"/>
      </c:catAx>
      <c:valAx>
        <c:axId val="1647966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64795136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E7D7D9F-DA82-4401-8365-0FBD9A23BEF6}" type="datetimeFigureOut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9572F84-FC7E-42EF-9171-67E97FC9A30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234314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FE63532-32B7-4C20-B976-1CD27C4CCCDF}" type="datetimeFigureOut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571AB0B-FD5F-4C8F-80E3-27DC60915A9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168777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1AB0B-FD5F-4C8F-80E3-27DC60915A9D}" type="slidenum">
              <a:rPr lang="en-US" alt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38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1AB0B-FD5F-4C8F-80E3-27DC60915A9D}" type="slidenum">
              <a:rPr lang="en-US" alt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38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1AB0B-FD5F-4C8F-80E3-27DC60915A9D}" type="slidenum">
              <a:rPr lang="en-US" alt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38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1AB0B-FD5F-4C8F-80E3-27DC60915A9D}" type="slidenum">
              <a:rPr lang="en-US" alt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38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1AB0B-FD5F-4C8F-80E3-27DC60915A9D}" type="slidenum">
              <a:rPr lang="en-US" alt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38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1AB0B-FD5F-4C8F-80E3-27DC60915A9D}" type="slidenum">
              <a:rPr lang="en-US" alt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38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/>
          <p:cNvSpPr txBox="1">
            <a:spLocks noChangeArrowheads="1"/>
          </p:cNvSpPr>
          <p:nvPr userDrawn="1"/>
        </p:nvSpPr>
        <p:spPr bwMode="auto">
          <a:xfrm>
            <a:off x="431800" y="5976938"/>
            <a:ext cx="2555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200" smtClean="0"/>
          </a:p>
          <a:p>
            <a:pPr eaLnBrk="1" hangingPunct="1">
              <a:defRPr/>
            </a:pPr>
            <a:endParaRPr lang="en-US" altLang="ru-RU" sz="1200" smtClean="0"/>
          </a:p>
        </p:txBody>
      </p:sp>
      <p:sp>
        <p:nvSpPr>
          <p:cNvPr id="4" name="TextBox 12"/>
          <p:cNvSpPr txBox="1">
            <a:spLocks noChangeArrowheads="1"/>
          </p:cNvSpPr>
          <p:nvPr userDrawn="1"/>
        </p:nvSpPr>
        <p:spPr bwMode="auto">
          <a:xfrm>
            <a:off x="4592638" y="593725"/>
            <a:ext cx="40116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200" smtClean="0">
              <a:solidFill>
                <a:srgbClr val="7F7F7F"/>
              </a:solidFill>
            </a:endParaRPr>
          </a:p>
          <a:p>
            <a:pPr eaLnBrk="1" hangingPunct="1">
              <a:defRPr/>
            </a:pPr>
            <a:endParaRPr lang="ru-RU" altLang="ru-RU" sz="1200" smtClean="0">
              <a:solidFill>
                <a:srgbClr val="7F7F7F"/>
              </a:solidFill>
            </a:endParaRPr>
          </a:p>
          <a:p>
            <a:pPr eaLnBrk="1" hangingPunct="1">
              <a:defRPr/>
            </a:pPr>
            <a:endParaRPr lang="ru-RU" altLang="ru-RU" sz="1200" smtClean="0">
              <a:solidFill>
                <a:srgbClr val="7F7F7F"/>
              </a:solidFill>
            </a:endParaRPr>
          </a:p>
        </p:txBody>
      </p:sp>
      <p:sp>
        <p:nvSpPr>
          <p:cNvPr id="5" name="TextBox 14"/>
          <p:cNvSpPr txBox="1">
            <a:spLocks noChangeArrowheads="1"/>
          </p:cNvSpPr>
          <p:nvPr userDrawn="1"/>
        </p:nvSpPr>
        <p:spPr bwMode="auto">
          <a:xfrm>
            <a:off x="5937250" y="404813"/>
            <a:ext cx="27559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" dirty="0" smtClean="0">
                <a:solidFill>
                  <a:srgbClr val="7F7F7F"/>
                </a:solidFill>
              </a:rPr>
              <a:t>_____________________________________________</a:t>
            </a:r>
          </a:p>
          <a:p>
            <a:pPr eaLnBrk="1" hangingPunct="1">
              <a:defRPr/>
            </a:pPr>
            <a:r>
              <a:rPr lang="ru-RU" altLang="ru-RU" sz="800" dirty="0" smtClean="0">
                <a:solidFill>
                  <a:srgbClr val="7F7F7F"/>
                </a:solidFill>
              </a:rPr>
              <a:t>(место для проставления грифа </a:t>
            </a:r>
            <a:r>
              <a:rPr lang="ru-RU" altLang="ru-RU" sz="800" dirty="0" err="1" smtClean="0">
                <a:solidFill>
                  <a:srgbClr val="7F7F7F"/>
                </a:solidFill>
              </a:rPr>
              <a:t>конфидециальности</a:t>
            </a:r>
            <a:r>
              <a:rPr lang="ru-RU" altLang="ru-RU" sz="800" dirty="0" smtClean="0">
                <a:solidFill>
                  <a:srgbClr val="7F7F7F"/>
                </a:solidFill>
              </a:rPr>
              <a:t>)</a:t>
            </a:r>
          </a:p>
          <a:p>
            <a:pPr eaLnBrk="1" hangingPunct="1">
              <a:defRPr/>
            </a:pPr>
            <a:r>
              <a:rPr lang="ru-RU" altLang="ru-RU" sz="800" dirty="0" smtClean="0">
                <a:solidFill>
                  <a:srgbClr val="7F7F7F"/>
                </a:solidFill>
              </a:rPr>
              <a:t>ПАО «Мобильные </a:t>
            </a:r>
            <a:r>
              <a:rPr lang="ru-RU" altLang="ru-RU" sz="800" dirty="0" err="1" smtClean="0">
                <a:solidFill>
                  <a:srgbClr val="7F7F7F"/>
                </a:solidFill>
              </a:rPr>
              <a:t>ТелеСистемы</a:t>
            </a:r>
            <a:r>
              <a:rPr lang="ru-RU" altLang="ru-RU" sz="800" dirty="0" smtClean="0">
                <a:solidFill>
                  <a:srgbClr val="7F7F7F"/>
                </a:solidFill>
              </a:rPr>
              <a:t>», </a:t>
            </a:r>
            <a:endParaRPr lang="en-US" altLang="ru-RU" sz="800" dirty="0" smtClean="0">
              <a:solidFill>
                <a:srgbClr val="7F7F7F"/>
              </a:solidFill>
            </a:endParaRPr>
          </a:p>
          <a:p>
            <a:pPr eaLnBrk="1" hangingPunct="1">
              <a:defRPr/>
            </a:pPr>
            <a:r>
              <a:rPr lang="ru-RU" altLang="ru-RU" sz="800" dirty="0" smtClean="0">
                <a:solidFill>
                  <a:srgbClr val="7F7F7F"/>
                </a:solidFill>
              </a:rPr>
              <a:t>г.</a:t>
            </a:r>
            <a:r>
              <a:rPr lang="en-US" altLang="ru-RU" sz="800" dirty="0" smtClean="0">
                <a:solidFill>
                  <a:srgbClr val="7F7F7F"/>
                </a:solidFill>
              </a:rPr>
              <a:t> </a:t>
            </a:r>
            <a:r>
              <a:rPr lang="ru-RU" altLang="ru-RU" sz="800" dirty="0" smtClean="0">
                <a:solidFill>
                  <a:srgbClr val="7F7F7F"/>
                </a:solidFill>
              </a:rPr>
              <a:t>Москва</a:t>
            </a:r>
            <a:r>
              <a:rPr lang="en-US" altLang="ru-RU" sz="800" dirty="0" smtClean="0">
                <a:solidFill>
                  <a:srgbClr val="7F7F7F"/>
                </a:solidFill>
              </a:rPr>
              <a:t>, </a:t>
            </a:r>
            <a:r>
              <a:rPr lang="ru-RU" altLang="ru-RU" sz="800" dirty="0" smtClean="0">
                <a:solidFill>
                  <a:srgbClr val="7F7F7F"/>
                </a:solidFill>
              </a:rPr>
              <a:t>ул. Марксистская, д.4</a:t>
            </a:r>
            <a:endParaRPr lang="en-US" altLang="ru-RU" sz="800" dirty="0" smtClean="0">
              <a:solidFill>
                <a:srgbClr val="7F7F7F"/>
              </a:solidFill>
            </a:endParaRPr>
          </a:p>
        </p:txBody>
      </p:sp>
      <p:pic>
        <p:nvPicPr>
          <p:cNvPr id="6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33210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2827"/>
            <a:ext cx="7143768" cy="1470025"/>
          </a:xfrm>
        </p:spPr>
        <p:txBody>
          <a:bodyPr>
            <a:normAutofit/>
          </a:bodyPr>
          <a:lstStyle>
            <a:lvl1pPr>
              <a:defRPr lang="en-US" sz="3800" kern="1200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CDB30A-25CE-4A08-9557-6A2C814114E8}" type="datetime1">
              <a:rPr lang="ru-RU" smtClean="0"/>
              <a:t>19.10.2015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543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600200"/>
            <a:ext cx="3995766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C8B8C18-9BC4-420E-A8F1-007255EBB0C0}" type="datetime1">
              <a:rPr lang="ru-RU" smtClean="0"/>
              <a:t>19.10.2015</a:t>
            </a:fld>
            <a:r>
              <a:rPr lang="ru-RU" smtClean="0"/>
              <a:t>(место </a:t>
            </a:r>
            <a:r>
              <a:rPr lang="ru-RU" dirty="0"/>
              <a:t>для проставления грифа конфиденциальности)</a:t>
            </a:r>
          </a:p>
          <a:p>
            <a:pPr>
              <a:defRPr/>
            </a:pPr>
            <a:r>
              <a:rPr lang="ru-RU" dirty="0" smtClean="0"/>
              <a:t>ПАО </a:t>
            </a:r>
            <a:r>
              <a:rPr lang="ru-RU" dirty="0"/>
              <a:t>«Мобильные </a:t>
            </a:r>
            <a:r>
              <a:rPr lang="ru-RU" dirty="0" err="1"/>
              <a:t>ТелеСистемы</a:t>
            </a:r>
            <a:r>
              <a:rPr lang="ru-RU" dirty="0"/>
              <a:t>», </a:t>
            </a:r>
            <a:r>
              <a:rPr lang="ru-RU" dirty="0" err="1"/>
              <a:t>г.Москва</a:t>
            </a:r>
            <a:r>
              <a:rPr lang="ru-RU" dirty="0"/>
              <a:t> ул. Марксистская, д.4</a:t>
            </a:r>
            <a:endParaRPr lang="en-US" dirty="0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E7D5B-7785-46AE-819F-DBECC3D288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7370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/>
          <p:cNvSpPr txBox="1">
            <a:spLocks noChangeArrowheads="1"/>
          </p:cNvSpPr>
          <p:nvPr userDrawn="1"/>
        </p:nvSpPr>
        <p:spPr bwMode="auto">
          <a:xfrm>
            <a:off x="4560888" y="2987675"/>
            <a:ext cx="40608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500" smtClean="0"/>
          </a:p>
          <a:p>
            <a:pPr eaLnBrk="1" hangingPunct="1">
              <a:defRPr/>
            </a:pPr>
            <a:endParaRPr lang="ru-RU" altLang="ru-RU" sz="1500" smtClean="0"/>
          </a:p>
          <a:p>
            <a:pPr eaLnBrk="1" hangingPunct="1">
              <a:defRPr/>
            </a:pPr>
            <a:endParaRPr lang="ru-RU" altLang="ru-RU" sz="1500" smtClean="0"/>
          </a:p>
          <a:p>
            <a:pPr eaLnBrk="1" hangingPunct="1">
              <a:defRPr/>
            </a:pPr>
            <a:endParaRPr lang="ru-RU" altLang="ru-RU" sz="1500" smtClean="0"/>
          </a:p>
          <a:p>
            <a:pPr eaLnBrk="1" hangingPunct="1">
              <a:defRPr/>
            </a:pPr>
            <a:endParaRPr lang="ru-RU" altLang="ru-RU" sz="1500" smtClean="0"/>
          </a:p>
          <a:p>
            <a:pPr eaLnBrk="1" hangingPunct="1">
              <a:defRPr/>
            </a:pPr>
            <a:endParaRPr lang="ru-RU" altLang="ru-RU" sz="1500" smtClean="0"/>
          </a:p>
          <a:p>
            <a:pPr eaLnBrk="1" hangingPunct="1">
              <a:defRPr/>
            </a:pPr>
            <a:endParaRPr lang="ru-RU" altLang="ru-RU" sz="1500" smtClean="0"/>
          </a:p>
          <a:p>
            <a:pPr eaLnBrk="1" hangingPunct="1">
              <a:defRPr/>
            </a:pPr>
            <a:endParaRPr lang="ru-RU" altLang="ru-RU" sz="1500" smtClean="0"/>
          </a:p>
        </p:txBody>
      </p:sp>
      <p:sp>
        <p:nvSpPr>
          <p:cNvPr id="5" name="TextBox 13"/>
          <p:cNvSpPr txBox="1">
            <a:spLocks noChangeArrowheads="1"/>
          </p:cNvSpPr>
          <p:nvPr userDrawn="1"/>
        </p:nvSpPr>
        <p:spPr bwMode="auto">
          <a:xfrm>
            <a:off x="4568825" y="379413"/>
            <a:ext cx="41068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200" smtClean="0"/>
          </a:p>
          <a:p>
            <a:pPr eaLnBrk="1" hangingPunct="1">
              <a:defRPr/>
            </a:pPr>
            <a:endParaRPr lang="en-US" altLang="ru-RU" sz="120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err="1" smtClean="0"/>
              <a:t>ourth</a:t>
            </a:r>
            <a:r>
              <a:rPr lang="en-US" dirty="0" smtClean="0"/>
              <a:t>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10A5E39-22C9-4C31-80FF-B2C554B2B9F5}" type="datetime1">
              <a:rPr lang="ru-RU" smtClean="0"/>
              <a:t>19.10.2015</a:t>
            </a:fld>
            <a:r>
              <a:rPr lang="ru-RU" smtClean="0"/>
              <a:t>(место </a:t>
            </a:r>
            <a:r>
              <a:rPr lang="ru-RU" dirty="0"/>
              <a:t>для проставления грифа конфиденциальности)</a:t>
            </a:r>
          </a:p>
          <a:p>
            <a:pPr>
              <a:defRPr/>
            </a:pPr>
            <a:r>
              <a:rPr lang="ru-RU" dirty="0" smtClean="0"/>
              <a:t>ПАО </a:t>
            </a:r>
            <a:r>
              <a:rPr lang="ru-RU" dirty="0"/>
              <a:t>«Мобильные </a:t>
            </a:r>
            <a:r>
              <a:rPr lang="ru-RU" dirty="0" err="1"/>
              <a:t>ТелеСистемы</a:t>
            </a:r>
            <a:r>
              <a:rPr lang="ru-RU" dirty="0"/>
              <a:t>», </a:t>
            </a:r>
            <a:r>
              <a:rPr lang="ru-RU" dirty="0" err="1"/>
              <a:t>г.Москва</a:t>
            </a:r>
            <a:r>
              <a:rPr lang="ru-RU" dirty="0"/>
              <a:t> ул. Марксистская, д.4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DF223-39E6-40E3-9C78-3D996C41D76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51847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600200"/>
            <a:ext cx="3995766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4158B60-13E0-410F-8B91-BE6F500E6D82}" type="datetime1">
              <a:rPr lang="ru-RU" smtClean="0"/>
              <a:t>19.10.2015</a:t>
            </a:fld>
            <a:r>
              <a:rPr lang="ru-RU" smtClean="0"/>
              <a:t>(место </a:t>
            </a:r>
            <a:r>
              <a:rPr lang="ru-RU" dirty="0"/>
              <a:t>для проставления грифа конфиденциальности)</a:t>
            </a:r>
          </a:p>
          <a:p>
            <a:pPr>
              <a:defRPr/>
            </a:pPr>
            <a:r>
              <a:rPr lang="ru-RU" dirty="0" smtClean="0"/>
              <a:t>ПАО </a:t>
            </a:r>
            <a:r>
              <a:rPr lang="ru-RU" dirty="0"/>
              <a:t>«Мобильные </a:t>
            </a:r>
            <a:r>
              <a:rPr lang="ru-RU" dirty="0" err="1"/>
              <a:t>ТелеСистемы</a:t>
            </a:r>
            <a:r>
              <a:rPr lang="ru-RU" dirty="0"/>
              <a:t>», </a:t>
            </a:r>
            <a:r>
              <a:rPr lang="ru-RU" dirty="0" err="1"/>
              <a:t>г.Москва</a:t>
            </a:r>
            <a:r>
              <a:rPr lang="ru-RU" dirty="0"/>
              <a:t> ул. Марксистская, д.4</a:t>
            </a:r>
            <a:endParaRPr lang="en-US" dirty="0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4D37B-E54E-44A3-ADB0-63A65D990C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278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600200"/>
            <a:ext cx="3995766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8B5FAFD-DA1B-4A69-BFDB-CE0CEF12351E}" type="datetime1">
              <a:rPr lang="ru-RU" smtClean="0"/>
              <a:t>19.10.2015</a:t>
            </a:fld>
            <a:r>
              <a:rPr lang="ru-RU" smtClean="0"/>
              <a:t>(место </a:t>
            </a:r>
            <a:r>
              <a:rPr lang="ru-RU" dirty="0"/>
              <a:t>для проставления грифа конфиденциальности)</a:t>
            </a:r>
          </a:p>
          <a:p>
            <a:pPr>
              <a:defRPr/>
            </a:pPr>
            <a:r>
              <a:rPr lang="ru-RU" dirty="0" smtClean="0"/>
              <a:t>ПАО </a:t>
            </a:r>
            <a:r>
              <a:rPr lang="ru-RU" dirty="0"/>
              <a:t>«Мобильные </a:t>
            </a:r>
            <a:r>
              <a:rPr lang="ru-RU" dirty="0" err="1"/>
              <a:t>ТелеСистемы</a:t>
            </a:r>
            <a:r>
              <a:rPr lang="ru-RU" dirty="0"/>
              <a:t>», </a:t>
            </a:r>
            <a:r>
              <a:rPr lang="ru-RU" dirty="0" err="1"/>
              <a:t>г.Москва</a:t>
            </a:r>
            <a:r>
              <a:rPr lang="ru-RU" dirty="0"/>
              <a:t> ул. Марксистская, д.4</a:t>
            </a:r>
            <a:endParaRPr lang="en-US" dirty="0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C3FE4-6233-413B-B3DB-B1AD786AB8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5546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4622A8F-EA60-41DF-AED9-71EEC1443418}" type="datetime1">
              <a:rPr lang="ru-RU" smtClean="0"/>
              <a:t>19.10.2015</a:t>
            </a:fld>
            <a:r>
              <a:rPr lang="ru-RU" smtClean="0"/>
              <a:t>(место </a:t>
            </a:r>
            <a:r>
              <a:rPr lang="ru-RU" dirty="0"/>
              <a:t>для проставления грифа конфиденциальности)</a:t>
            </a:r>
          </a:p>
          <a:p>
            <a:pPr>
              <a:defRPr/>
            </a:pPr>
            <a:r>
              <a:rPr lang="ru-RU" dirty="0" smtClean="0"/>
              <a:t>ПАО </a:t>
            </a:r>
            <a:r>
              <a:rPr lang="ru-RU" dirty="0"/>
              <a:t>«Мобильные </a:t>
            </a:r>
            <a:r>
              <a:rPr lang="ru-RU" dirty="0" err="1"/>
              <a:t>ТелеСистемы</a:t>
            </a:r>
            <a:r>
              <a:rPr lang="ru-RU" dirty="0"/>
              <a:t>», </a:t>
            </a:r>
            <a:r>
              <a:rPr lang="ru-RU" dirty="0" err="1"/>
              <a:t>г.Москва</a:t>
            </a:r>
            <a:r>
              <a:rPr lang="ru-RU" dirty="0"/>
              <a:t> ул. Марксистская, д.4</a:t>
            </a:r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2752C-3BBD-4168-8676-EE2487BF92A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9588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Шмуцтитул">
    <p:bg>
      <p:bgPr>
        <a:solidFill>
          <a:srgbClr val="64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 userDrawn="1"/>
        </p:nvCxnSpPr>
        <p:spPr>
          <a:xfrm flipV="1">
            <a:off x="540000" y="1206000"/>
            <a:ext cx="8064000" cy="2434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539999" y="378000"/>
            <a:ext cx="7143501" cy="900000"/>
          </a:xfrm>
        </p:spPr>
        <p:txBody>
          <a:bodyPr lIns="0" tIns="0" rIns="0" bIns="198000" anchor="b">
            <a:noAutofit/>
          </a:bodyPr>
          <a:lstStyle>
            <a:lvl1pPr marL="0" indent="0">
              <a:buFontTx/>
              <a:buNone/>
              <a:defRPr sz="2400" b="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3600"/>
            </a:lvl2pPr>
            <a:lvl3pPr marL="914400" indent="0">
              <a:buFontTx/>
              <a:buNone/>
              <a:defRPr sz="3200"/>
            </a:lvl3pPr>
            <a:lvl4pPr marL="1371600" indent="0">
              <a:buFontTx/>
              <a:buNone/>
              <a:defRPr sz="2800"/>
            </a:lvl4pPr>
            <a:lvl5pPr marL="1828800" indent="0">
              <a:buFontTx/>
              <a:buNone/>
              <a:defRPr sz="2800"/>
            </a:lvl5pPr>
          </a:lstStyle>
          <a:p>
            <a:pPr lvl="0"/>
            <a:r>
              <a:rPr lang="ru-RU" dirty="0" smtClean="0"/>
              <a:t>Заголовок раздела презентации. </a:t>
            </a:r>
            <a:br>
              <a:rPr lang="ru-RU" dirty="0" smtClean="0"/>
            </a:br>
            <a:r>
              <a:rPr lang="ru-RU" dirty="0" smtClean="0"/>
              <a:t>Шрифт 30 </a:t>
            </a:r>
            <a:r>
              <a:rPr lang="en-US" dirty="0" smtClean="0"/>
              <a:t>pt. </a:t>
            </a:r>
            <a:r>
              <a:rPr lang="ru-RU" dirty="0" smtClean="0"/>
              <a:t>Не более двух строк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 userDrawn="1"/>
        </p:nvSpPr>
        <p:spPr>
          <a:xfrm>
            <a:off x="7885076" y="378000"/>
            <a:ext cx="720000" cy="720000"/>
          </a:xfrm>
          <a:prstGeom prst="roundRect">
            <a:avLst>
              <a:gd name="adj" fmla="val 14007"/>
            </a:avLst>
          </a:prstGeom>
          <a:noFill/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 hasCustomPrompt="1"/>
          </p:nvPr>
        </p:nvSpPr>
        <p:spPr>
          <a:xfrm>
            <a:off x="7884863" y="378173"/>
            <a:ext cx="719137" cy="720725"/>
          </a:xfrm>
        </p:spPr>
        <p:txBody>
          <a:bodyPr lIns="0" tIns="0" rIns="0" bIns="0" anchor="ctr">
            <a:norm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 smtClean="0"/>
              <a:t>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994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16"/>
            <a:ext cx="9142645" cy="6859016"/>
          </a:xfrm>
          <a:prstGeom prst="rect">
            <a:avLst/>
          </a:prstGeom>
        </p:spPr>
      </p:pic>
      <p:sp>
        <p:nvSpPr>
          <p:cNvPr id="6" name="Дата 2"/>
          <p:cNvSpPr>
            <a:spLocks noGrp="1"/>
          </p:cNvSpPr>
          <p:nvPr>
            <p:ph type="dt" sz="half" idx="2"/>
          </p:nvPr>
        </p:nvSpPr>
        <p:spPr>
          <a:xfrm>
            <a:off x="900113" y="1223709"/>
            <a:ext cx="1849466" cy="3643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3FDEC04-006F-4758-A3FA-24002FCEA388}" type="datetimeFigureOut">
              <a:rPr lang="ru-RU" smtClean="0"/>
              <a:pPr/>
              <a:t>19.10.2015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900114" y="1967999"/>
            <a:ext cx="7343775" cy="2715276"/>
          </a:xfrm>
        </p:spPr>
        <p:txBody>
          <a:bodyPr/>
          <a:lstStyle>
            <a:lvl1pPr marL="0" marR="0" indent="0" algn="l" defTabSz="307181" rtl="0" eaLnBrk="0" fontAlgn="base" latinLnBrk="0" hangingPunct="0">
              <a:lnSpc>
                <a:spcPct val="100000"/>
              </a:lnSpc>
              <a:spcBef>
                <a:spcPts val="2025"/>
              </a:spcBef>
              <a:spcAft>
                <a:spcPct val="0"/>
              </a:spcAft>
              <a:buClr>
                <a:srgbClr val="535353"/>
              </a:buClr>
              <a:buSzPct val="100000"/>
              <a:buFontTx/>
              <a:buNone/>
              <a:tabLst/>
              <a:defRPr sz="4000">
                <a:solidFill>
                  <a:schemeClr val="bg1"/>
                </a:solidFill>
              </a:defRPr>
            </a:lvl1pPr>
          </a:lstStyle>
          <a:p>
            <a:pPr marL="0" marR="0" lvl="0" indent="0" algn="l" defTabSz="307181" rtl="0" eaLnBrk="0" fontAlgn="base" latinLnBrk="0" hangingPunct="0">
              <a:lnSpc>
                <a:spcPct val="100000"/>
              </a:lnSpc>
              <a:spcBef>
                <a:spcPts val="2025"/>
              </a:spcBef>
              <a:spcAft>
                <a:spcPct val="0"/>
              </a:spcAft>
              <a:buClr>
                <a:srgbClr val="535353"/>
              </a:buClr>
              <a:buSzPct val="100000"/>
              <a:buFontTx/>
              <a:buNone/>
              <a:tabLst/>
              <a:defRPr/>
            </a:pPr>
            <a:r>
              <a:rPr lang="ru-RU" dirty="0" smtClean="0"/>
              <a:t>Заголовок презентации длиной не более трёх строк, шрифт </a:t>
            </a:r>
            <a:r>
              <a:rPr lang="en-US" dirty="0" smtClean="0"/>
              <a:t>40pt</a:t>
            </a:r>
            <a:endParaRPr lang="ru-RU" dirty="0" smtClean="0"/>
          </a:p>
          <a:p>
            <a:pPr lvl="0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22"/>
          <a:stretch/>
        </p:blipFill>
        <p:spPr>
          <a:xfrm>
            <a:off x="900114" y="5063233"/>
            <a:ext cx="1112837" cy="4716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2"/>
          <a:stretch/>
        </p:blipFill>
        <p:spPr>
          <a:xfrm>
            <a:off x="6473826" y="5063233"/>
            <a:ext cx="1759129" cy="4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8929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 xmlns="">
        <p15:guide id="1" pos="5193" userDrawn="1">
          <p15:clr>
            <a:srgbClr val="FBAE40"/>
          </p15:clr>
        </p15:guide>
        <p15:guide id="2" pos="567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0"/>
            <a:ext cx="9141291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28" y="5925143"/>
            <a:ext cx="2681642" cy="807116"/>
          </a:xfrm>
          <a:prstGeom prst="rect">
            <a:avLst/>
          </a:prstGeom>
        </p:spPr>
      </p:pic>
      <p:sp>
        <p:nvSpPr>
          <p:cNvPr id="12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9" y="1814400"/>
            <a:ext cx="3976687" cy="1295701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Спасибо!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0956248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 xmlns="">
        <p15:guide id="1" pos="249" userDrawn="1">
          <p15:clr>
            <a:srgbClr val="FBAE40"/>
          </p15:clr>
        </p15:guide>
        <p15:guide id="2" orient="horz" pos="116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19999477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30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110038" y="106363"/>
            <a:ext cx="4614862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0063" y="1600200"/>
            <a:ext cx="82153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8" y="6215063"/>
            <a:ext cx="30337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7F7F7F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9D5E810-128B-47A5-B8ED-93AF48104652}" type="datetime1">
              <a:rPr lang="ru-RU" smtClean="0"/>
              <a:t>19.10.2015</a:t>
            </a:fld>
            <a:endParaRPr lang="ru-RU" dirty="0"/>
          </a:p>
          <a:p>
            <a:pPr>
              <a:defRPr/>
            </a:pPr>
            <a:r>
              <a:rPr lang="ru-RU" dirty="0"/>
              <a:t>(место для проставления грифа конфиденциальности)</a:t>
            </a:r>
          </a:p>
          <a:p>
            <a:pPr>
              <a:defRPr/>
            </a:pPr>
            <a:r>
              <a:rPr lang="ru-RU" dirty="0" smtClean="0"/>
              <a:t>ПАО </a:t>
            </a:r>
            <a:r>
              <a:rPr lang="ru-RU" dirty="0"/>
              <a:t>«Мобильные </a:t>
            </a:r>
            <a:r>
              <a:rPr lang="ru-RU" dirty="0" err="1"/>
              <a:t>ТелеСистемы</a:t>
            </a:r>
            <a:r>
              <a:rPr lang="ru-RU" dirty="0"/>
              <a:t>», </a:t>
            </a:r>
            <a:r>
              <a:rPr lang="ru-RU" dirty="0" err="1"/>
              <a:t>г.Москва</a:t>
            </a:r>
            <a:r>
              <a:rPr lang="ru-RU" dirty="0"/>
              <a:t> ул. Марксистская, д.4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150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BFA25A9-AAD4-45A4-9C9B-701AA9D6BB0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pic>
        <p:nvPicPr>
          <p:cNvPr id="1030" name="Рисунок 8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76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30" r:id="rId7"/>
    <p:sldLayoutId id="2147483832" r:id="rId8"/>
    <p:sldLayoutId id="214748383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 kern="1200">
          <a:solidFill>
            <a:srgbClr val="A80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>
          <a:solidFill>
            <a:srgbClr val="A800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>
          <a:solidFill>
            <a:srgbClr val="A800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>
          <a:solidFill>
            <a:srgbClr val="A800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>
          <a:solidFill>
            <a:srgbClr val="A8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>
          <a:solidFill>
            <a:srgbClr val="A8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>
          <a:solidFill>
            <a:srgbClr val="A8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>
          <a:solidFill>
            <a:srgbClr val="A8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>
          <a:solidFill>
            <a:srgbClr val="A8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§"/>
        <a:defRPr lang="en-US" sz="15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Arial" panose="020B0604020202020204" pitchFamily="34" charset="0"/>
        <a:buChar char="•"/>
        <a:defRPr lang="en-US" sz="15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5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en-US" sz="15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lang="en-US" sz="15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mitry.Popkov@mts.ru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ss7map.p1sec.com/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120824" y="1505812"/>
            <a:ext cx="7483624" cy="271527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3200" dirty="0" smtClean="0"/>
              <a:t>Актуальные </a:t>
            </a:r>
            <a:r>
              <a:rPr lang="ru-RU" sz="3200" dirty="0" err="1" smtClean="0"/>
              <a:t>киберугрозы</a:t>
            </a:r>
            <a:endParaRPr lang="en-US" sz="3200" dirty="0" smtClean="0"/>
          </a:p>
          <a:p>
            <a:pPr>
              <a:spcBef>
                <a:spcPts val="0"/>
              </a:spcBef>
            </a:pPr>
            <a:r>
              <a:rPr lang="ru-RU" sz="3200" dirty="0" smtClean="0"/>
              <a:t>операторов связи</a:t>
            </a:r>
            <a:endParaRPr lang="ru-RU" sz="3200" dirty="0"/>
          </a:p>
          <a:p>
            <a:pPr>
              <a:spcBef>
                <a:spcPts val="0"/>
              </a:spcBef>
            </a:pPr>
            <a:r>
              <a:rPr lang="ru-RU" sz="3200" dirty="0"/>
              <a:t>Защита абонентов от </a:t>
            </a:r>
            <a:r>
              <a:rPr lang="ru-RU" sz="3200" dirty="0" smtClean="0"/>
              <a:t>мошенничества</a:t>
            </a:r>
            <a:endParaRPr lang="ru-RU" sz="3200" dirty="0"/>
          </a:p>
          <a:p>
            <a:pPr>
              <a:spcBef>
                <a:spcPts val="1800"/>
              </a:spcBef>
            </a:pPr>
            <a:r>
              <a:rPr lang="en-US" sz="3200" dirty="0" smtClean="0"/>
              <a:t>Actual </a:t>
            </a:r>
            <a:r>
              <a:rPr lang="en-US" sz="3200" dirty="0"/>
              <a:t>cyber</a:t>
            </a:r>
            <a:r>
              <a:rPr lang="ru-RU" sz="3200" dirty="0"/>
              <a:t>-</a:t>
            </a:r>
            <a:r>
              <a:rPr lang="en-US" sz="3200" dirty="0"/>
              <a:t>threats of </a:t>
            </a:r>
            <a:r>
              <a:rPr lang="en-US" sz="3200" dirty="0" smtClean="0"/>
              <a:t>telecom</a:t>
            </a:r>
            <a:endParaRPr lang="ru-RU" sz="3200" dirty="0"/>
          </a:p>
          <a:p>
            <a:pPr>
              <a:spcBef>
                <a:spcPts val="0"/>
              </a:spcBef>
            </a:pPr>
            <a:r>
              <a:rPr lang="en-US" sz="3200" dirty="0"/>
              <a:t>Fraud protection our </a:t>
            </a:r>
            <a:r>
              <a:rPr lang="en-US" sz="3200" dirty="0" smtClean="0"/>
              <a:t>subscribers</a:t>
            </a:r>
            <a:endParaRPr lang="ru-RU" sz="3200" dirty="0"/>
          </a:p>
        </p:txBody>
      </p:sp>
      <p:sp>
        <p:nvSpPr>
          <p:cNvPr id="3" name="Текст 1"/>
          <p:cNvSpPr txBox="1">
            <a:spLocks/>
          </p:cNvSpPr>
          <p:nvPr/>
        </p:nvSpPr>
        <p:spPr>
          <a:xfrm>
            <a:off x="4882430" y="4411375"/>
            <a:ext cx="5810250" cy="601801"/>
          </a:xfrm>
          <a:prstGeom prst="rect">
            <a:avLst/>
          </a:prstGeom>
        </p:spPr>
        <p:txBody>
          <a:bodyPr/>
          <a:lstStyle>
            <a:lvl1pPr marL="257175" indent="-257175" algn="l" defTabSz="307181" rtl="0" eaLnBrk="0" fontAlgn="base" hangingPunct="0">
              <a:spcBef>
                <a:spcPts val="2025"/>
              </a:spcBef>
              <a:spcAft>
                <a:spcPct val="0"/>
              </a:spcAft>
              <a:buClr>
                <a:srgbClr val="535353"/>
              </a:buClr>
              <a:buSzPct val="100000"/>
              <a:buFontTx/>
              <a:buBlip>
                <a:blip r:embed="rId2"/>
              </a:buBlip>
              <a:defRPr sz="1913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Gill Sans Light" charset="0"/>
              </a:defRPr>
            </a:lvl1pPr>
            <a:lvl2pPr marL="450056" indent="-246459" algn="l" defTabSz="307181" rtl="0" eaLnBrk="0" fontAlgn="base" hangingPunct="0">
              <a:spcBef>
                <a:spcPts val="2025"/>
              </a:spcBef>
              <a:spcAft>
                <a:spcPct val="0"/>
              </a:spcAft>
              <a:buClr>
                <a:srgbClr val="535353"/>
              </a:buClr>
              <a:buSzPct val="100000"/>
              <a:buFontTx/>
              <a:buBlip>
                <a:blip r:embed="rId2"/>
              </a:buBlip>
              <a:defRPr sz="1913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Gill Sans Light" charset="0"/>
              </a:defRPr>
            </a:lvl2pPr>
            <a:lvl3pPr marL="707231" indent="-278606" algn="l" defTabSz="307181" rtl="0" eaLnBrk="0" fontAlgn="base" hangingPunct="0">
              <a:spcBef>
                <a:spcPts val="2025"/>
              </a:spcBef>
              <a:spcAft>
                <a:spcPct val="0"/>
              </a:spcAft>
              <a:buClr>
                <a:srgbClr val="535353"/>
              </a:buClr>
              <a:buSzPct val="100000"/>
              <a:buFontTx/>
              <a:buBlip>
                <a:blip r:embed="rId2"/>
              </a:buBlip>
              <a:defRPr sz="1913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Gill Sans Light" charset="0"/>
              </a:defRPr>
            </a:lvl3pPr>
            <a:lvl4pPr marL="910828" indent="-267891" algn="l" defTabSz="307181" rtl="0" eaLnBrk="0" fontAlgn="base" hangingPunct="0">
              <a:spcBef>
                <a:spcPts val="2025"/>
              </a:spcBef>
              <a:spcAft>
                <a:spcPct val="0"/>
              </a:spcAft>
              <a:buClr>
                <a:srgbClr val="535353"/>
              </a:buClr>
              <a:buSzPct val="100000"/>
              <a:buFontTx/>
              <a:buBlip>
                <a:blip r:embed="rId2"/>
              </a:buBlip>
              <a:defRPr sz="1913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Gill Sans Light" charset="0"/>
              </a:defRPr>
            </a:lvl4pPr>
            <a:lvl5pPr marL="1114425" indent="-257175" algn="l" defTabSz="307181" rtl="0" eaLnBrk="0" fontAlgn="base" hangingPunct="0">
              <a:spcBef>
                <a:spcPts val="2025"/>
              </a:spcBef>
              <a:spcAft>
                <a:spcPct val="0"/>
              </a:spcAft>
              <a:buClr>
                <a:srgbClr val="535353"/>
              </a:buClr>
              <a:buSzPct val="100000"/>
              <a:buFontTx/>
              <a:buBlip>
                <a:blip r:embed="rId2"/>
              </a:buBlip>
              <a:defRPr sz="1913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Gill Sans Light" charset="0"/>
              </a:defRPr>
            </a:lvl5pPr>
            <a:lvl6pPr marL="1243013" indent="-171450" defTabSz="307181">
              <a:spcBef>
                <a:spcPts val="2025"/>
              </a:spcBef>
              <a:buClr>
                <a:srgbClr val="535353"/>
              </a:buClr>
              <a:buSzPct val="82000"/>
              <a:buChar char="•"/>
              <a:defRPr sz="1913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6pPr>
            <a:lvl7pPr marL="1457325" indent="-171450" defTabSz="307181">
              <a:spcBef>
                <a:spcPts val="2025"/>
              </a:spcBef>
              <a:buClr>
                <a:srgbClr val="535353"/>
              </a:buClr>
              <a:buSzPct val="82000"/>
              <a:buChar char="•"/>
              <a:defRPr sz="1913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7pPr>
            <a:lvl8pPr marL="1671638" indent="-171450" defTabSz="307181">
              <a:spcBef>
                <a:spcPts val="2025"/>
              </a:spcBef>
              <a:buClr>
                <a:srgbClr val="535353"/>
              </a:buClr>
              <a:buSzPct val="82000"/>
              <a:buChar char="•"/>
              <a:defRPr sz="1913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8pPr>
            <a:lvl9pPr marL="1885950" indent="-171450" defTabSz="307181">
              <a:spcBef>
                <a:spcPts val="2025"/>
              </a:spcBef>
              <a:buClr>
                <a:srgbClr val="535353"/>
              </a:buClr>
              <a:buSzPct val="82000"/>
              <a:buChar char="•"/>
              <a:defRPr sz="1913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Департамент управления доходами МТС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Попков </a:t>
            </a:r>
            <a:r>
              <a:rPr lang="ru-RU" sz="1600" dirty="0" smtClean="0">
                <a:solidFill>
                  <a:schemeClr val="bg1"/>
                </a:solidFill>
              </a:rPr>
              <a:t>Дмитрий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smtClean="0">
                <a:solidFill>
                  <a:schemeClr val="bg1"/>
                </a:solidFill>
                <a:hlinkClick r:id="rId3"/>
              </a:rPr>
              <a:t>Dmitry.Popkov@mts.ru</a:t>
            </a:r>
            <a:r>
              <a:rPr lang="en-US" sz="1600" smtClean="0">
                <a:solidFill>
                  <a:schemeClr val="bg1"/>
                </a:solidFill>
              </a:rPr>
              <a:t> 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15.10.2015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5050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ru-RU" sz="4800" dirty="0" smtClean="0"/>
              <a:t>2</a:t>
            </a:r>
            <a:endParaRPr lang="ru-RU" sz="4800" dirty="0"/>
          </a:p>
        </p:txBody>
      </p:sp>
      <p:sp>
        <p:nvSpPr>
          <p:cNvPr id="4" name="Текст 1"/>
          <p:cNvSpPr txBox="1">
            <a:spLocks/>
          </p:cNvSpPr>
          <p:nvPr/>
        </p:nvSpPr>
        <p:spPr>
          <a:xfrm>
            <a:off x="1060044" y="3356992"/>
            <a:ext cx="7143501" cy="900000"/>
          </a:xfrm>
          <a:prstGeom prst="rect">
            <a:avLst/>
          </a:prstGeom>
        </p:spPr>
        <p:txBody>
          <a:bodyPr vert="horz" lIns="0" tIns="0" rIns="0" bIns="19800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1"/>
              </a:buClr>
              <a:buFontTx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1"/>
              </a:buClr>
              <a:buFontTx/>
              <a:buNone/>
              <a:defRPr sz="36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1"/>
              </a:buClr>
              <a:buFontTx/>
              <a:buNone/>
              <a:defRPr sz="32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1"/>
              </a:buClr>
              <a:buFontTx/>
              <a:buNone/>
              <a:defRPr sz="2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1"/>
              </a:buClr>
              <a:buFontTx/>
              <a:buNone/>
              <a:defRPr sz="2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200" b="1" dirty="0" smtClean="0"/>
          </a:p>
          <a:p>
            <a:r>
              <a:rPr lang="ru-RU" sz="3600" b="1" dirty="0" smtClean="0"/>
              <a:t>Как операторы связи защищают абонентов от взломов мобильных устройств через </a:t>
            </a:r>
            <a:r>
              <a:rPr lang="en-US" sz="3600" b="1" dirty="0" smtClean="0"/>
              <a:t>GSM-</a:t>
            </a:r>
            <a:r>
              <a:rPr lang="ru-RU" sz="3600" b="1" dirty="0" smtClean="0"/>
              <a:t>сети и протоколы </a:t>
            </a:r>
            <a:r>
              <a:rPr lang="en-US" sz="3600" b="1" dirty="0" smtClean="0"/>
              <a:t>SS7</a:t>
            </a:r>
          </a:p>
        </p:txBody>
      </p:sp>
      <p:sp>
        <p:nvSpPr>
          <p:cNvPr id="6" name="Текст 1"/>
          <p:cNvSpPr>
            <a:spLocks noGrp="1"/>
          </p:cNvSpPr>
          <p:nvPr>
            <p:ph type="body" sz="quarter" idx="11"/>
          </p:nvPr>
        </p:nvSpPr>
        <p:spPr>
          <a:xfrm>
            <a:off x="539999" y="378000"/>
            <a:ext cx="7143501" cy="900000"/>
          </a:xfrm>
        </p:spPr>
        <p:txBody>
          <a:bodyPr/>
          <a:lstStyle/>
          <a:p>
            <a:pPr algn="r"/>
            <a:r>
              <a:rPr lang="ru-RU" b="1" dirty="0"/>
              <a:t>Примеры </a:t>
            </a:r>
            <a:r>
              <a:rPr lang="ru-RU" b="1" dirty="0" err="1" smtClean="0"/>
              <a:t>киберугроз</a:t>
            </a:r>
            <a:r>
              <a:rPr lang="ru-RU" b="1" dirty="0" smtClean="0"/>
              <a:t> </a:t>
            </a:r>
          </a:p>
          <a:p>
            <a:pPr algn="r"/>
            <a:r>
              <a:rPr lang="ru-RU" b="1" dirty="0" smtClean="0"/>
              <a:t>и мошенничеств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9534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2779936" y="255241"/>
            <a:ext cx="6112544" cy="725487"/>
          </a:xfrm>
        </p:spPr>
        <p:txBody>
          <a:bodyPr/>
          <a:lstStyle/>
          <a:p>
            <a:pPr algn="r">
              <a:spcBef>
                <a:spcPts val="1200"/>
              </a:spcBef>
            </a:pPr>
            <a:r>
              <a:rPr lang="ru-RU" sz="2000" b="1" dirty="0" smtClean="0">
                <a:solidFill>
                  <a:srgbClr val="FF0000"/>
                </a:solidFill>
              </a:rPr>
              <a:t>Защита абонентских устройств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(</a:t>
            </a:r>
            <a:r>
              <a:rPr lang="en-US" sz="2000" b="1" dirty="0" smtClean="0">
                <a:solidFill>
                  <a:srgbClr val="FF0000"/>
                </a:solidFill>
              </a:rPr>
              <a:t>SS7&amp;GSM attack </a:t>
            </a:r>
            <a:r>
              <a:rPr lang="ru-RU" sz="2000" b="1" dirty="0" smtClean="0">
                <a:solidFill>
                  <a:srgbClr val="FF0000"/>
                </a:solidFill>
              </a:rPr>
              <a:t>- </a:t>
            </a:r>
            <a:r>
              <a:rPr lang="en-US" sz="2000" b="1" dirty="0" smtClean="0">
                <a:solidFill>
                  <a:srgbClr val="FF0000"/>
                </a:solidFill>
              </a:rPr>
              <a:t>protection </a:t>
            </a:r>
            <a:r>
              <a:rPr lang="en-US" sz="2000" b="1" dirty="0">
                <a:solidFill>
                  <a:srgbClr val="FF0000"/>
                </a:solidFill>
              </a:rPr>
              <a:t>of mobile </a:t>
            </a:r>
            <a:r>
              <a:rPr lang="en-US" sz="2000" b="1" dirty="0" smtClean="0">
                <a:solidFill>
                  <a:srgbClr val="FF0000"/>
                </a:solidFill>
              </a:rPr>
              <a:t>devices)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Текст 7"/>
          <p:cNvSpPr txBox="1">
            <a:spLocks/>
          </p:cNvSpPr>
          <p:nvPr/>
        </p:nvSpPr>
        <p:spPr>
          <a:xfrm>
            <a:off x="461913" y="1182158"/>
            <a:ext cx="8455844" cy="43350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88900" indent="-88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1"/>
              </a:buClr>
              <a:buFont typeface="Arial" panose="020B0604020202020204" pitchFamily="34" charset="0"/>
              <a:buChar char="•"/>
              <a:defRPr sz="1800" b="0" kern="1200">
                <a:solidFill>
                  <a:srgbClr val="E3061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1"/>
              </a:buClr>
              <a:buFont typeface="Arial" panose="020B0604020202020204" pitchFamily="34" charset="0"/>
              <a:buChar char="•"/>
              <a:defRPr sz="16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3pPr>
            <a:lvl4pPr marL="53975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4pPr>
            <a:lvl5pPr marL="71755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ru-RU" sz="1400" b="1" dirty="0" smtClean="0"/>
              <a:t>Реактивные меры:</a:t>
            </a:r>
          </a:p>
          <a:p>
            <a:pPr marL="381000" lvl="2" indent="-285750">
              <a:spcAft>
                <a:spcPts val="600"/>
              </a:spcAft>
              <a:buFont typeface="Wingdings" pitchFamily="2" charset="2"/>
              <a:buChar char="q"/>
            </a:pPr>
            <a:r>
              <a:rPr lang="ru-RU" sz="1200" dirty="0" smtClean="0"/>
              <a:t>Внедрение систем анализа  и фильтрации </a:t>
            </a:r>
            <a:r>
              <a:rPr lang="en-US" sz="1200" dirty="0" smtClean="0"/>
              <a:t>SS7-</a:t>
            </a:r>
            <a:r>
              <a:rPr lang="ru-RU" sz="1200" dirty="0" smtClean="0"/>
              <a:t>трафика и межсетевых экранов </a:t>
            </a:r>
            <a:r>
              <a:rPr lang="en-US" sz="1200" dirty="0" smtClean="0"/>
              <a:t>(GSM\SS7-firewall)</a:t>
            </a:r>
          </a:p>
          <a:p>
            <a:pPr marL="381000" lvl="2" indent="-285750">
              <a:spcAft>
                <a:spcPts val="600"/>
              </a:spcAft>
              <a:buFont typeface="Wingdings" pitchFamily="2" charset="2"/>
              <a:buChar char="q"/>
            </a:pPr>
            <a:r>
              <a:rPr lang="ru-RU" sz="1200" dirty="0" smtClean="0">
                <a:solidFill>
                  <a:srgbClr val="FF0000"/>
                </a:solidFill>
              </a:rPr>
              <a:t>Блокировка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>
                <a:solidFill>
                  <a:srgbClr val="FF0000"/>
                </a:solidFill>
              </a:rPr>
              <a:t>точек атаки мошенников </a:t>
            </a:r>
            <a:r>
              <a:rPr lang="ru-RU" sz="1200" dirty="0" smtClean="0"/>
              <a:t>(</a:t>
            </a:r>
            <a:r>
              <a:rPr lang="en-US" sz="1200" dirty="0" smtClean="0"/>
              <a:t>Global Title</a:t>
            </a:r>
            <a:r>
              <a:rPr lang="ru-RU" sz="1200" dirty="0" smtClean="0"/>
              <a:t>, </a:t>
            </a:r>
            <a:r>
              <a:rPr lang="en-US" sz="1200" dirty="0" smtClean="0"/>
              <a:t>IP-</a:t>
            </a:r>
            <a:r>
              <a:rPr lang="ru-RU" sz="1200" dirty="0" smtClean="0"/>
              <a:t>адреса), с которых идут попытки атак и проникновения в сети</a:t>
            </a:r>
          </a:p>
          <a:p>
            <a:pPr marL="381000" lvl="2" indent="-285750">
              <a:spcAft>
                <a:spcPts val="600"/>
              </a:spcAft>
              <a:buFont typeface="Wingdings" pitchFamily="2" charset="2"/>
              <a:buChar char="q"/>
            </a:pPr>
            <a:r>
              <a:rPr lang="ru-RU" sz="1200" dirty="0" smtClean="0"/>
              <a:t>Принудительное временное отключение платных услуг абонентам, которые могут пострадать во время атаки.</a:t>
            </a:r>
          </a:p>
          <a:p>
            <a:pPr marL="381000" lvl="2" indent="-285750">
              <a:spcAft>
                <a:spcPts val="600"/>
              </a:spcAft>
              <a:buFont typeface="Wingdings" pitchFamily="2" charset="2"/>
              <a:buChar char="q"/>
            </a:pPr>
            <a:r>
              <a:rPr lang="ru-RU" sz="1200" dirty="0" smtClean="0">
                <a:solidFill>
                  <a:srgbClr val="FF0000"/>
                </a:solidFill>
              </a:rPr>
              <a:t>Блокировка счетов мошенников </a:t>
            </a:r>
            <a:r>
              <a:rPr lang="ru-RU" sz="1200" dirty="0" smtClean="0"/>
              <a:t>(получателей) денежных средств</a:t>
            </a:r>
            <a:endParaRPr lang="ru-RU" sz="1200" dirty="0"/>
          </a:p>
          <a:p>
            <a:pPr marL="381000" lvl="2" indent="-285750"/>
            <a:endParaRPr lang="ru-RU" sz="1200" dirty="0" smtClean="0"/>
          </a:p>
          <a:p>
            <a:pPr marL="381000" lvl="2" indent="-285750"/>
            <a:endParaRPr lang="ru-RU" sz="1200" dirty="0"/>
          </a:p>
          <a:p>
            <a:pPr marL="381000" lvl="2" indent="-285750"/>
            <a:endParaRPr lang="ru-RU" sz="1200" dirty="0" smtClean="0"/>
          </a:p>
          <a:p>
            <a:pPr marL="381000" lvl="2" indent="-285750"/>
            <a:endParaRPr lang="ru-RU" sz="1200" dirty="0" smtClean="0"/>
          </a:p>
          <a:p>
            <a:pPr marL="381000" lvl="2" indent="-285750"/>
            <a:endParaRPr lang="ru-RU" sz="1200" dirty="0"/>
          </a:p>
          <a:p>
            <a:pPr marL="381000" lvl="2" indent="-285750"/>
            <a:endParaRPr lang="ru-RU" sz="1200" dirty="0" smtClean="0"/>
          </a:p>
          <a:p>
            <a:pPr marL="381000" lvl="2" indent="-285750"/>
            <a:endParaRPr lang="ru-RU" sz="1200" dirty="0"/>
          </a:p>
          <a:p>
            <a:pPr marL="381000" lvl="2" indent="-285750"/>
            <a:endParaRPr lang="ru-RU" sz="1200" dirty="0" smtClean="0"/>
          </a:p>
          <a:p>
            <a:pPr marL="381000" lvl="2" indent="-285750"/>
            <a:endParaRPr lang="ru-RU" sz="1200" dirty="0" smtClean="0"/>
          </a:p>
          <a:p>
            <a:pPr marL="95250" lvl="2" indent="0">
              <a:buNone/>
            </a:pPr>
            <a:endParaRPr lang="ru-RU" dirty="0" smtClean="0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2827362"/>
            <a:ext cx="5686425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7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2779936" y="255241"/>
            <a:ext cx="6112544" cy="725487"/>
          </a:xfrm>
        </p:spPr>
        <p:txBody>
          <a:bodyPr/>
          <a:lstStyle/>
          <a:p>
            <a:pPr algn="r">
              <a:spcBef>
                <a:spcPts val="1200"/>
              </a:spcBef>
            </a:pPr>
            <a:r>
              <a:rPr lang="ru-RU" sz="2000" b="1" dirty="0" smtClean="0">
                <a:solidFill>
                  <a:srgbClr val="FF0000"/>
                </a:solidFill>
              </a:rPr>
              <a:t>Защита абонентских устройств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(</a:t>
            </a:r>
            <a:r>
              <a:rPr lang="en-US" sz="2000" b="1" dirty="0" smtClean="0">
                <a:solidFill>
                  <a:srgbClr val="FF0000"/>
                </a:solidFill>
              </a:rPr>
              <a:t>SS7&amp;GSM attack </a:t>
            </a:r>
            <a:r>
              <a:rPr lang="ru-RU" sz="2000" b="1" dirty="0" smtClean="0">
                <a:solidFill>
                  <a:srgbClr val="FF0000"/>
                </a:solidFill>
              </a:rPr>
              <a:t>- </a:t>
            </a:r>
            <a:r>
              <a:rPr lang="en-US" sz="2000" b="1" dirty="0" smtClean="0">
                <a:solidFill>
                  <a:srgbClr val="FF0000"/>
                </a:solidFill>
              </a:rPr>
              <a:t>protection </a:t>
            </a:r>
            <a:r>
              <a:rPr lang="en-US" sz="2000" b="1" dirty="0">
                <a:solidFill>
                  <a:srgbClr val="FF0000"/>
                </a:solidFill>
              </a:rPr>
              <a:t>of mobile </a:t>
            </a:r>
            <a:r>
              <a:rPr lang="en-US" sz="2000" b="1" dirty="0" smtClean="0">
                <a:solidFill>
                  <a:srgbClr val="FF0000"/>
                </a:solidFill>
              </a:rPr>
              <a:t>devices)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Текст 7"/>
          <p:cNvSpPr txBox="1">
            <a:spLocks/>
          </p:cNvSpPr>
          <p:nvPr/>
        </p:nvSpPr>
        <p:spPr>
          <a:xfrm>
            <a:off x="461913" y="966134"/>
            <a:ext cx="8455844" cy="43350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88900" indent="-88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1"/>
              </a:buClr>
              <a:buFont typeface="Arial" panose="020B0604020202020204" pitchFamily="34" charset="0"/>
              <a:buChar char="•"/>
              <a:defRPr sz="1800" b="0" kern="1200">
                <a:solidFill>
                  <a:srgbClr val="E3061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1"/>
              </a:buClr>
              <a:buFont typeface="Arial" panose="020B0604020202020204" pitchFamily="34" charset="0"/>
              <a:buChar char="•"/>
              <a:defRPr sz="16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3pPr>
            <a:lvl4pPr marL="53975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4pPr>
            <a:lvl5pPr marL="71755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None/>
            </a:pPr>
            <a:endParaRPr lang="ru-RU" sz="1400" b="1" dirty="0" smtClean="0"/>
          </a:p>
          <a:p>
            <a:pPr marL="0" lvl="1" indent="0">
              <a:spcBef>
                <a:spcPts val="0"/>
              </a:spcBef>
              <a:buNone/>
            </a:pPr>
            <a:r>
              <a:rPr lang="ru-RU" sz="1400" b="1" dirty="0" err="1" smtClean="0"/>
              <a:t>Проактивные</a:t>
            </a:r>
            <a:r>
              <a:rPr lang="ru-RU" sz="1400" b="1" dirty="0" smtClean="0"/>
              <a:t> меры:</a:t>
            </a:r>
            <a:endParaRPr lang="ru-RU" sz="1400" b="1" dirty="0"/>
          </a:p>
          <a:p>
            <a:pPr lvl="1">
              <a:buFont typeface="Wingdings" pitchFamily="2" charset="2"/>
              <a:buChar char="q"/>
            </a:pPr>
            <a:r>
              <a:rPr lang="ru-RU" sz="1200" dirty="0" smtClean="0"/>
              <a:t>проведение кампаний по информированию абонентов</a:t>
            </a:r>
            <a:r>
              <a:rPr lang="ru-RU" sz="1200" dirty="0"/>
              <a:t> </a:t>
            </a:r>
            <a:r>
              <a:rPr lang="ru-RU" sz="1200" dirty="0" smtClean="0"/>
              <a:t>о новых видах мошенничеств</a:t>
            </a:r>
            <a:r>
              <a:rPr lang="en-US" sz="1200" dirty="0" smtClean="0"/>
              <a:t> </a:t>
            </a:r>
            <a:r>
              <a:rPr lang="en-US" sz="1200" dirty="0" smtClean="0">
                <a:solidFill>
                  <a:srgbClr val="FF0000"/>
                </a:solidFill>
              </a:rPr>
              <a:t>www.safety.mts.ru</a:t>
            </a:r>
          </a:p>
          <a:p>
            <a:pPr marL="95250" lvl="2" indent="0">
              <a:buNone/>
            </a:pPr>
            <a:endParaRPr lang="ru-RU" dirty="0" smtClean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128792" cy="510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83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2779936" y="255241"/>
            <a:ext cx="6112544" cy="725487"/>
          </a:xfrm>
        </p:spPr>
        <p:txBody>
          <a:bodyPr/>
          <a:lstStyle/>
          <a:p>
            <a:pPr algn="r">
              <a:spcBef>
                <a:spcPts val="1200"/>
              </a:spcBef>
            </a:pPr>
            <a:r>
              <a:rPr lang="ru-RU" sz="2000" b="1" dirty="0" smtClean="0">
                <a:solidFill>
                  <a:srgbClr val="FF0000"/>
                </a:solidFill>
              </a:rPr>
              <a:t>Уровень защиты сетей операторов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(</a:t>
            </a:r>
            <a:r>
              <a:rPr lang="en-US" sz="2000" b="1" dirty="0" smtClean="0">
                <a:solidFill>
                  <a:srgbClr val="FF0000"/>
                </a:solidFill>
              </a:rPr>
              <a:t>SS7&amp;GSM attack </a:t>
            </a:r>
            <a:r>
              <a:rPr lang="ru-RU" sz="2000" b="1" dirty="0" smtClean="0">
                <a:solidFill>
                  <a:srgbClr val="FF0000"/>
                </a:solidFill>
              </a:rPr>
              <a:t>- </a:t>
            </a:r>
            <a:r>
              <a:rPr lang="en-US" sz="2000" b="1" dirty="0" smtClean="0">
                <a:solidFill>
                  <a:srgbClr val="FF0000"/>
                </a:solidFill>
              </a:rPr>
              <a:t>level </a:t>
            </a:r>
            <a:r>
              <a:rPr lang="en-US" sz="2000" b="1" dirty="0">
                <a:solidFill>
                  <a:srgbClr val="FF0000"/>
                </a:solidFill>
              </a:rPr>
              <a:t>of protection </a:t>
            </a:r>
            <a:r>
              <a:rPr lang="en-US" sz="2000" b="1" dirty="0" smtClean="0">
                <a:solidFill>
                  <a:srgbClr val="FF0000"/>
                </a:solidFill>
              </a:rPr>
              <a:t>carriers networks)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39747" y="1124744"/>
            <a:ext cx="8216005" cy="576064"/>
          </a:xfrm>
          <a:prstGeom prst="rect">
            <a:avLst/>
          </a:prstGeom>
        </p:spPr>
        <p:txBody>
          <a:bodyPr>
            <a:normAutofit/>
          </a:bodyPr>
          <a:lstStyle>
            <a:lvl1pPr marL="88900" indent="-88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1"/>
              </a:buClr>
              <a:buFont typeface="Arial" panose="020B0604020202020204" pitchFamily="34" charset="0"/>
              <a:buChar char="•"/>
              <a:defRPr sz="1800" b="0" kern="1200">
                <a:solidFill>
                  <a:srgbClr val="E3061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1"/>
              </a:buClr>
              <a:buFont typeface="Arial" panose="020B0604020202020204" pitchFamily="34" charset="0"/>
              <a:buChar char="•"/>
              <a:defRPr sz="16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3pPr>
            <a:lvl4pPr marL="53975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4pPr>
            <a:lvl5pPr marL="71755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1200" b="1" dirty="0" smtClean="0"/>
              <a:t>по оценке международной Лаборатории </a:t>
            </a:r>
            <a:r>
              <a:rPr lang="en-US" sz="1200" b="1" dirty="0"/>
              <a:t>P1 </a:t>
            </a:r>
            <a:r>
              <a:rPr lang="en-US" sz="1200" b="1" dirty="0" smtClean="0"/>
              <a:t>Security</a:t>
            </a:r>
            <a:r>
              <a:rPr lang="ru-RU" sz="1200" b="1" dirty="0" smtClean="0"/>
              <a:t> </a:t>
            </a:r>
            <a:r>
              <a:rPr lang="ru-RU" sz="1200" dirty="0" smtClean="0"/>
              <a:t>(</a:t>
            </a:r>
            <a:r>
              <a:rPr lang="en-US" sz="1200" dirty="0" smtClean="0"/>
              <a:t>SS7 security MAP - </a:t>
            </a:r>
            <a:r>
              <a:rPr lang="en-US" sz="1200" dirty="0" smtClean="0">
                <a:hlinkClick r:id="rId2"/>
              </a:rPr>
              <a:t>http</a:t>
            </a:r>
            <a:r>
              <a:rPr lang="en-US" sz="1200" dirty="0">
                <a:hlinkClick r:id="rId2"/>
              </a:rPr>
              <a:t>://ss7map.p1sec.com</a:t>
            </a:r>
            <a:r>
              <a:rPr lang="en-US" sz="1200" dirty="0" smtClean="0">
                <a:hlinkClick r:id="rId2"/>
              </a:rPr>
              <a:t>/</a:t>
            </a:r>
            <a:r>
              <a:rPr lang="ru-RU" sz="1200" dirty="0" smtClean="0"/>
              <a:t>)</a:t>
            </a:r>
            <a:r>
              <a:rPr lang="en-US" sz="1200" dirty="0" smtClean="0"/>
              <a:t> </a:t>
            </a:r>
            <a:r>
              <a:rPr lang="ru-RU" sz="1200" dirty="0" smtClean="0"/>
              <a:t>уровень защищенности мобильных сетей российских операторов  связи находится на </a:t>
            </a:r>
            <a:r>
              <a:rPr lang="ru-RU" sz="1200" dirty="0" smtClean="0">
                <a:solidFill>
                  <a:srgbClr val="FF0000"/>
                </a:solidFill>
              </a:rPr>
              <a:t>достаточном уровне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51114"/>
            <a:ext cx="8144193" cy="448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61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801100" y="6184900"/>
            <a:ext cx="342900" cy="364067"/>
          </a:xfrm>
        </p:spPr>
        <p:txBody>
          <a:bodyPr/>
          <a:lstStyle/>
          <a:p>
            <a:fld id="{7D22E066-CE17-4109-B7F5-3797941C1064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275856" y="5211777"/>
            <a:ext cx="45970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Департамент </a:t>
            </a:r>
            <a:r>
              <a:rPr lang="ru-RU" dirty="0" smtClean="0">
                <a:solidFill>
                  <a:schemeClr val="bg1"/>
                </a:solidFill>
              </a:rPr>
              <a:t>управления доходами МТС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2" y="2659360"/>
            <a:ext cx="81724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251520" y="1556792"/>
            <a:ext cx="78488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 dirty="0" smtClean="0">
                <a:solidFill>
                  <a:schemeClr val="bg1"/>
                </a:solidFill>
              </a:rPr>
              <a:t>СПАСИБО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!</a:t>
            </a:r>
            <a:endParaRPr lang="ru-RU" sz="2400" b="1" dirty="0">
              <a:solidFill>
                <a:schemeClr val="bg1"/>
              </a:solidFill>
            </a:endParaRPr>
          </a:p>
          <a:p>
            <a:pPr algn="ctr" eaLnBrk="1" hangingPunct="1"/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5886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741682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34815"/>
            <a:ext cx="6993781" cy="2578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Заголовок 2"/>
          <p:cNvSpPr>
            <a:spLocks noGrp="1"/>
          </p:cNvSpPr>
          <p:nvPr>
            <p:ph type="title"/>
          </p:nvPr>
        </p:nvSpPr>
        <p:spPr>
          <a:xfrm>
            <a:off x="4110038" y="106363"/>
            <a:ext cx="4614862" cy="725487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О компании МТС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</a:rPr>
              <a:t>Introduction</a:t>
            </a:r>
            <a:r>
              <a:rPr lang="ru-RU" b="1" dirty="0" smtClean="0">
                <a:solidFill>
                  <a:srgbClr val="FF0000"/>
                </a:solidFill>
              </a:rPr>
              <a:t>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44008" y="1261209"/>
            <a:ext cx="41044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  <a:defRPr/>
            </a:pPr>
            <a:r>
              <a:rPr lang="ru-RU" altLang="ru-RU" sz="1200" b="1" dirty="0" smtClean="0">
                <a:solidFill>
                  <a:srgbClr val="FF0000"/>
                </a:solidFill>
              </a:rPr>
              <a:t>МТС является участником </a:t>
            </a:r>
            <a:r>
              <a:rPr lang="ru-RU" altLang="ru-RU" sz="1200" dirty="0" smtClean="0"/>
              <a:t>международных ассоциаций по противодействию мошенничеству на сетях связи операторов - </a:t>
            </a:r>
            <a:r>
              <a:rPr lang="en-US" altLang="ru-RU" sz="1200" b="1" dirty="0" smtClean="0">
                <a:solidFill>
                  <a:srgbClr val="FF0000"/>
                </a:solidFill>
              </a:rPr>
              <a:t>FIINA</a:t>
            </a:r>
            <a:r>
              <a:rPr lang="en-US" altLang="ru-RU" sz="1200" dirty="0" smtClean="0">
                <a:solidFill>
                  <a:srgbClr val="FF0000"/>
                </a:solidFill>
              </a:rPr>
              <a:t> </a:t>
            </a:r>
            <a:r>
              <a:rPr lang="ru-RU" altLang="ru-RU" sz="1200" dirty="0" smtClean="0"/>
              <a:t>(Евросоюз) и </a:t>
            </a:r>
            <a:r>
              <a:rPr lang="en-US" altLang="ru-RU" sz="1200" b="1" dirty="0" smtClean="0">
                <a:solidFill>
                  <a:srgbClr val="FF0000"/>
                </a:solidFill>
              </a:rPr>
              <a:t>CFCA</a:t>
            </a:r>
            <a:r>
              <a:rPr lang="ru-RU" altLang="ru-RU" sz="1200" dirty="0" smtClean="0">
                <a:solidFill>
                  <a:srgbClr val="FF0000"/>
                </a:solidFill>
              </a:rPr>
              <a:t> </a:t>
            </a:r>
            <a:r>
              <a:rPr lang="ru-RU" altLang="ru-RU" sz="1200" dirty="0" smtClean="0"/>
              <a:t>(Северная и Центральная Америка), а также </a:t>
            </a:r>
            <a:r>
              <a:rPr lang="en-US" altLang="ru-RU" sz="1200" b="1" dirty="0" smtClean="0">
                <a:solidFill>
                  <a:srgbClr val="FF0000"/>
                </a:solidFill>
              </a:rPr>
              <a:t>GSMA </a:t>
            </a:r>
            <a:r>
              <a:rPr lang="en-US" altLang="ru-RU" sz="1200" b="1" dirty="0" err="1" smtClean="0">
                <a:solidFill>
                  <a:srgbClr val="FF0000"/>
                </a:solidFill>
              </a:rPr>
              <a:t>Security&amp;Fraud</a:t>
            </a:r>
            <a:r>
              <a:rPr lang="en-US" altLang="ru-RU" sz="1200" b="1" dirty="0" smtClean="0">
                <a:solidFill>
                  <a:srgbClr val="FF0000"/>
                </a:solidFill>
              </a:rPr>
              <a:t> Forum</a:t>
            </a:r>
            <a:endParaRPr lang="ru-RU" altLang="ru-RU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8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2"/>
          <p:cNvSpPr>
            <a:spLocks noGrp="1"/>
          </p:cNvSpPr>
          <p:nvPr>
            <p:ph type="title"/>
          </p:nvPr>
        </p:nvSpPr>
        <p:spPr>
          <a:xfrm>
            <a:off x="2771800" y="106363"/>
            <a:ext cx="6120680" cy="725487"/>
          </a:xfrm>
        </p:spPr>
        <p:txBody>
          <a:bodyPr/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</a:rPr>
              <a:t>Декларация МТС о защите абонентов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(</a:t>
            </a:r>
            <a:r>
              <a:rPr lang="en-US" sz="2000" b="1" dirty="0" smtClean="0">
                <a:solidFill>
                  <a:srgbClr val="FF0000"/>
                </a:solidFill>
              </a:rPr>
              <a:t>The Declaration MTS on </a:t>
            </a:r>
            <a:r>
              <a:rPr lang="en-US" sz="2000" b="1" dirty="0">
                <a:solidFill>
                  <a:srgbClr val="FF0000"/>
                </a:solidFill>
              </a:rPr>
              <a:t>protection </a:t>
            </a:r>
            <a:r>
              <a:rPr lang="en-US" sz="2000" b="1" dirty="0" smtClean="0">
                <a:solidFill>
                  <a:srgbClr val="FF0000"/>
                </a:solidFill>
              </a:rPr>
              <a:t>subscribers)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441282" y="980728"/>
            <a:ext cx="4130718" cy="45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0000"/>
              </a:buClr>
              <a:buNone/>
              <a:defRPr/>
            </a:pPr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://www.safety.mts.ru/ru/how/declaration/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340768"/>
            <a:ext cx="8315325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93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2"/>
          <p:cNvSpPr>
            <a:spLocks noGrp="1"/>
          </p:cNvSpPr>
          <p:nvPr>
            <p:ph type="title"/>
          </p:nvPr>
        </p:nvSpPr>
        <p:spPr>
          <a:xfrm>
            <a:off x="2779936" y="255241"/>
            <a:ext cx="6112544" cy="725487"/>
          </a:xfrm>
        </p:spPr>
        <p:txBody>
          <a:bodyPr/>
          <a:lstStyle/>
          <a:p>
            <a:pPr algn="r">
              <a:spcBef>
                <a:spcPts val="1200"/>
              </a:spcBef>
            </a:pPr>
            <a:r>
              <a:rPr lang="ru-RU" sz="2000" b="1" dirty="0" smtClean="0">
                <a:solidFill>
                  <a:srgbClr val="FF0000"/>
                </a:solidFill>
              </a:rPr>
              <a:t>Оценка влияния рисков </a:t>
            </a:r>
            <a:r>
              <a:rPr lang="ru-RU" sz="2000" b="1" dirty="0" err="1" smtClean="0">
                <a:solidFill>
                  <a:srgbClr val="FF0000"/>
                </a:solidFill>
              </a:rPr>
              <a:t>киберугроз</a:t>
            </a:r>
            <a:r>
              <a:rPr lang="ru-RU" sz="2000" b="1" dirty="0" smtClean="0">
                <a:solidFill>
                  <a:srgbClr val="FF0000"/>
                </a:solidFill>
              </a:rPr>
              <a:t> и мошенничества на операторов и абонентов</a:t>
            </a:r>
            <a:r>
              <a:rPr lang="en-US" sz="2000" b="1" dirty="0" smtClean="0">
                <a:solidFill>
                  <a:srgbClr val="FF0000"/>
                </a:solidFill>
              </a:rPr>
              <a:t/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(</a:t>
            </a:r>
            <a:r>
              <a:rPr lang="en-US" sz="2000" b="1" dirty="0" smtClean="0">
                <a:solidFill>
                  <a:srgbClr val="FF0000"/>
                </a:solidFill>
              </a:rPr>
              <a:t>Assessment of </a:t>
            </a:r>
            <a:r>
              <a:rPr lang="en-US" sz="2000" b="1" dirty="0" err="1" smtClean="0">
                <a:solidFill>
                  <a:srgbClr val="FF0000"/>
                </a:solidFill>
              </a:rPr>
              <a:t>cybersecurity&amp;fraud</a:t>
            </a:r>
            <a:r>
              <a:rPr lang="en-US" sz="2000" b="1" dirty="0" smtClean="0">
                <a:solidFill>
                  <a:srgbClr val="FF0000"/>
                </a:solidFill>
              </a:rPr>
              <a:t> risks</a:t>
            </a:r>
            <a:r>
              <a:rPr lang="ru-RU" sz="2000" b="1" dirty="0" smtClean="0">
                <a:solidFill>
                  <a:srgbClr val="FF0000"/>
                </a:solidFill>
              </a:rPr>
              <a:t>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594725" y="7024315"/>
            <a:ext cx="622300" cy="365125"/>
          </a:xfrm>
        </p:spPr>
        <p:txBody>
          <a:bodyPr/>
          <a:lstStyle/>
          <a:p>
            <a:pPr>
              <a:defRPr/>
            </a:pPr>
            <a:fld id="{FB385B1C-F607-4DA4-91A9-B15134B56189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6" name="Picture 2" descr="http://tredent.com/wp-content/uploads/2012/10/IT-Infrastructure-300x2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739778"/>
            <a:ext cx="160496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311185"/>
              </p:ext>
            </p:extLst>
          </p:nvPr>
        </p:nvGraphicFramePr>
        <p:xfrm>
          <a:off x="395536" y="4467671"/>
          <a:ext cx="8565902" cy="20624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9839"/>
                <a:gridCol w="1491797"/>
                <a:gridCol w="1807552"/>
                <a:gridCol w="1611459"/>
                <a:gridCol w="2155255"/>
              </a:tblGrid>
              <a:tr h="299584"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69" marB="45769"/>
                </a:tc>
                <a:tc rowSpan="2">
                  <a:txBody>
                    <a:bodyPr/>
                    <a:lstStyle/>
                    <a:p>
                      <a:pPr algn="l" eaLnBrk="1" hangingPunct="1"/>
                      <a:endParaRPr lang="ru-RU" sz="1100" b="1" dirty="0" smtClean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69" marB="45769" anchor="b"/>
                </a:tc>
                <a:tc gridSpan="2">
                  <a:txBody>
                    <a:bodyPr/>
                    <a:lstStyle/>
                    <a:p>
                      <a:pPr algn="ctr" eaLnBrk="1" hangingPunct="1"/>
                      <a:endParaRPr lang="ru-RU" sz="11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0" marB="0" anchor="b"/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50" marB="45750"/>
                </a:tc>
                <a:tc rowSpan="2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69" marB="45769" anchor="b"/>
                </a:tc>
              </a:tr>
              <a:tr h="299584"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69" marB="45769"/>
                </a:tc>
                <a:tc v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50" marB="4575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0" marB="36015" anchor="b" anchorCtr="1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0" marB="36015" anchor="b" anchorCtr="1"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50" marB="4575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4987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Уровень реализации </a:t>
                      </a:r>
                      <a:r>
                        <a:rPr lang="ru-RU" sz="14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киберугроз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69" marB="45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высокий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69" marB="45769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высокий</a:t>
                      </a:r>
                      <a:endParaRPr lang="ru-RU" sz="1800" b="1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7" marR="91447" marT="45769" marB="45769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EEFD31"/>
                          </a:solidFill>
                          <a:latin typeface="Arial" pitchFamily="34" charset="0"/>
                          <a:cs typeface="Arial" pitchFamily="34" charset="0"/>
                        </a:rPr>
                        <a:t>средний</a:t>
                      </a:r>
                      <a:endParaRPr lang="ru-RU" sz="1800" b="1" dirty="0">
                        <a:solidFill>
                          <a:srgbClr val="EEFD3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69" marB="45769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высокий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69" marB="45769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04987">
                <a:tc>
                  <a:txBody>
                    <a:bodyPr/>
                    <a:lstStyle/>
                    <a:p>
                      <a:pPr algn="l"/>
                      <a:endParaRPr lang="ru-RU" sz="1400" b="1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Ущерб</a:t>
                      </a:r>
                    </a:p>
                    <a:p>
                      <a:pPr algn="l"/>
                      <a:endParaRPr lang="ru-RU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69" marB="45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низкий</a:t>
                      </a:r>
                      <a:endParaRPr lang="ru-RU" sz="1800" b="1" kern="1200" dirty="0">
                        <a:solidFill>
                          <a:srgbClr val="00B05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7" marR="91447" marT="45769" marB="45769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EEFD3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средний</a:t>
                      </a:r>
                      <a:endParaRPr lang="ru-RU" sz="1800" b="1" kern="1200" dirty="0">
                        <a:solidFill>
                          <a:srgbClr val="EEFD3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7" marR="91447" marT="45769" marB="45769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EEFD3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средний</a:t>
                      </a:r>
                      <a:endParaRPr lang="ru-RU" sz="1800" b="1" kern="1200" dirty="0">
                        <a:solidFill>
                          <a:srgbClr val="EEFD3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7" marR="91447" marT="45769" marB="45769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высокий</a:t>
                      </a:r>
                    </a:p>
                  </a:txBody>
                  <a:tcPr marL="91447" marR="91447" marT="45769" marB="45769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477" y="1124744"/>
            <a:ext cx="1168400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131840" y="2225303"/>
            <a:ext cx="3317875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GulimChe" pitchFamily="49" charset="-127"/>
                <a:ea typeface="GulimChe" pitchFamily="49" charset="-127"/>
                <a:cs typeface="Aparajita" pitchFamily="34" charset="0"/>
              </a:rPr>
              <a:t>КИБЕРАТАКИ</a:t>
            </a:r>
            <a:endParaRPr lang="ru-RU" sz="2400" b="1" dirty="0">
              <a:solidFill>
                <a:srgbClr val="FF0000"/>
              </a:solidFill>
              <a:latin typeface="GulimChe" pitchFamily="49" charset="-127"/>
              <a:ea typeface="GulimChe" pitchFamily="49" charset="-127"/>
              <a:cs typeface="Aparajita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448270" y="2687047"/>
            <a:ext cx="99814" cy="913533"/>
          </a:xfrm>
          <a:prstGeom prst="straightConnector1">
            <a:avLst/>
          </a:prstGeom>
          <a:ln>
            <a:gradFill flip="none" rotWithShape="1">
              <a:gsLst>
                <a:gs pos="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4100140"/>
            <a:ext cx="85407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Прямая со стрелкой 12"/>
          <p:cNvCxnSpPr/>
          <p:nvPr/>
        </p:nvCxnSpPr>
        <p:spPr>
          <a:xfrm flipH="1">
            <a:off x="2555776" y="2687047"/>
            <a:ext cx="864097" cy="913533"/>
          </a:xfrm>
          <a:prstGeom prst="straightConnector1">
            <a:avLst/>
          </a:prstGeom>
          <a:ln>
            <a:gradFill flip="none" rotWithShape="1">
              <a:gsLst>
                <a:gs pos="0">
                  <a:schemeClr val="tx2"/>
                </a:gs>
                <a:gs pos="55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http://www.thinkatomic.com/assets/services/it-infrastructure-placard-8f4ba6666175930fe6509095a327c24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069" y="3891594"/>
            <a:ext cx="1440656" cy="108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http://www.inboundsales.net/Portals/87880/images/Are%20You%20Missing%20the%20Boat%20on%20B2B%20Mobile%20Revoluti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858" y="3825552"/>
            <a:ext cx="153035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Прямая со стрелкой 40"/>
          <p:cNvCxnSpPr/>
          <p:nvPr/>
        </p:nvCxnSpPr>
        <p:spPr>
          <a:xfrm flipH="1">
            <a:off x="4211960" y="2687047"/>
            <a:ext cx="72008" cy="961822"/>
          </a:xfrm>
          <a:prstGeom prst="straightConnector1">
            <a:avLst/>
          </a:prstGeom>
          <a:ln>
            <a:gradFill flip="none" rotWithShape="1">
              <a:gsLst>
                <a:gs pos="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87450" y="3581028"/>
            <a:ext cx="20891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Операторы связи</a:t>
            </a:r>
            <a:endParaRPr lang="ru-RU" sz="14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9" name="Group 33"/>
          <p:cNvGrpSpPr>
            <a:grpSpLocks/>
          </p:cNvGrpSpPr>
          <p:nvPr/>
        </p:nvGrpSpPr>
        <p:grpSpPr bwMode="auto">
          <a:xfrm>
            <a:off x="3419475" y="3577853"/>
            <a:ext cx="1627188" cy="452437"/>
            <a:chOff x="3419872" y="2276872"/>
            <a:chExt cx="1626481" cy="451793"/>
          </a:xfrm>
        </p:grpSpPr>
        <p:sp>
          <p:nvSpPr>
            <p:cNvPr id="20" name="TextBox 19"/>
            <p:cNvSpPr txBox="1"/>
            <p:nvPr/>
          </p:nvSpPr>
          <p:spPr>
            <a:xfrm>
              <a:off x="3419872" y="2276872"/>
              <a:ext cx="1121875" cy="3075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400" b="1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Абоненты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59387" y="2421128"/>
              <a:ext cx="1086966" cy="3075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400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физ. лица</a:t>
              </a:r>
            </a:p>
          </p:txBody>
        </p:sp>
      </p:grpSp>
      <p:grpSp>
        <p:nvGrpSpPr>
          <p:cNvPr id="22" name="Group 35"/>
          <p:cNvGrpSpPr>
            <a:grpSpLocks/>
          </p:cNvGrpSpPr>
          <p:nvPr/>
        </p:nvGrpSpPr>
        <p:grpSpPr bwMode="auto">
          <a:xfrm>
            <a:off x="5220071" y="3583631"/>
            <a:ext cx="1766515" cy="471934"/>
            <a:chOff x="5243476" y="2298498"/>
            <a:chExt cx="1765748" cy="471263"/>
          </a:xfrm>
        </p:grpSpPr>
        <p:sp>
          <p:nvSpPr>
            <p:cNvPr id="23" name="TextBox 22"/>
            <p:cNvSpPr txBox="1"/>
            <p:nvPr/>
          </p:nvSpPr>
          <p:spPr>
            <a:xfrm>
              <a:off x="5243476" y="2298498"/>
              <a:ext cx="1121875" cy="3075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400" b="1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Абоненты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922258" y="2462224"/>
              <a:ext cx="1086966" cy="3075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400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юр. лица</a:t>
              </a:r>
            </a:p>
          </p:txBody>
        </p:sp>
      </p:grpSp>
      <p:sp>
        <p:nvSpPr>
          <p:cNvPr id="25" name="Rectangle 31"/>
          <p:cNvSpPr/>
          <p:nvPr/>
        </p:nvSpPr>
        <p:spPr>
          <a:xfrm>
            <a:off x="6630416" y="3583830"/>
            <a:ext cx="2478088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Абоненты </a:t>
            </a:r>
            <a:r>
              <a:rPr lang="ru-RU" sz="1400" b="1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гос.органов</a:t>
            </a:r>
            <a:endParaRPr lang="ru-RU" sz="14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7" name="Picture 9" descr="C:\Users\kumi\Desktop\Windows_Vista_5270_PNG_By_Wizzard\Windows Vista 5270 PNG By Wizzard\Other\Voic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08040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387478"/>
            <a:ext cx="192088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Прямая со стрелкой 28"/>
          <p:cNvCxnSpPr/>
          <p:nvPr/>
        </p:nvCxnSpPr>
        <p:spPr>
          <a:xfrm>
            <a:off x="6444208" y="2762050"/>
            <a:ext cx="936104" cy="799928"/>
          </a:xfrm>
          <a:prstGeom prst="straightConnector1">
            <a:avLst/>
          </a:prstGeom>
          <a:ln>
            <a:gradFill flip="none" rotWithShape="1">
              <a:gsLst>
                <a:gs pos="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58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2"/>
          <p:cNvSpPr>
            <a:spLocks noGrp="1"/>
          </p:cNvSpPr>
          <p:nvPr>
            <p:ph type="title"/>
          </p:nvPr>
        </p:nvSpPr>
        <p:spPr>
          <a:xfrm>
            <a:off x="2779936" y="255241"/>
            <a:ext cx="6112544" cy="725487"/>
          </a:xfrm>
        </p:spPr>
        <p:txBody>
          <a:bodyPr/>
          <a:lstStyle/>
          <a:p>
            <a:pPr algn="r">
              <a:spcBef>
                <a:spcPts val="1200"/>
              </a:spcBef>
            </a:pPr>
            <a:r>
              <a:rPr lang="ru-RU" sz="2000" b="1" dirty="0" smtClean="0">
                <a:solidFill>
                  <a:srgbClr val="FF0000"/>
                </a:solidFill>
              </a:rPr>
              <a:t>Реальные возможности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err="1" smtClean="0">
                <a:solidFill>
                  <a:srgbClr val="FF0000"/>
                </a:solidFill>
              </a:rPr>
              <a:t>киберпреступников</a:t>
            </a:r>
            <a:r>
              <a:rPr lang="ru-RU" sz="2000" b="1" dirty="0" smtClean="0">
                <a:solidFill>
                  <a:srgbClr val="FF0000"/>
                </a:solidFill>
              </a:rPr>
              <a:t> и мошенников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(</a:t>
            </a:r>
            <a:r>
              <a:rPr lang="en-US" sz="2000" b="1" dirty="0">
                <a:solidFill>
                  <a:srgbClr val="FF0000"/>
                </a:solidFill>
              </a:rPr>
              <a:t>Real tools of </a:t>
            </a:r>
            <a:r>
              <a:rPr lang="en-US" sz="2000" b="1" dirty="0" smtClean="0">
                <a:solidFill>
                  <a:srgbClr val="FF0000"/>
                </a:solidFill>
              </a:rPr>
              <a:t>cyber</a:t>
            </a:r>
            <a:r>
              <a:rPr lang="ru-RU" sz="2000" b="1" dirty="0" smtClean="0">
                <a:solidFill>
                  <a:srgbClr val="FF0000"/>
                </a:solidFill>
              </a:rPr>
              <a:t>-</a:t>
            </a:r>
            <a:r>
              <a:rPr lang="en-US" sz="2000" b="1" dirty="0" smtClean="0">
                <a:solidFill>
                  <a:srgbClr val="FF0000"/>
                </a:solidFill>
              </a:rPr>
              <a:t>fraudster`s)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07" y="1483692"/>
            <a:ext cx="1763712" cy="190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44" y="4423742"/>
            <a:ext cx="235267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032" y="1703834"/>
            <a:ext cx="17526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682" y="2013917"/>
            <a:ext cx="19050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Объект 2"/>
          <p:cNvSpPr txBox="1">
            <a:spLocks/>
          </p:cNvSpPr>
          <p:nvPr/>
        </p:nvSpPr>
        <p:spPr>
          <a:xfrm>
            <a:off x="481732" y="4179267"/>
            <a:ext cx="2578100" cy="317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lang="en-US" sz="15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itchFamily="34" charset="0"/>
              <a:buChar char="•"/>
              <a:defRPr lang="en-US" sz="15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lang="en-US" sz="15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lang="en-US" sz="15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lang="en-US" sz="15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  <a:defRPr/>
            </a:pPr>
            <a:r>
              <a:rPr lang="ru-RU" b="1" dirty="0" smtClean="0">
                <a:cs typeface="Arial" pitchFamily="34" charset="0"/>
              </a:rPr>
              <a:t>Развитие соц. сетей</a:t>
            </a:r>
          </a:p>
        </p:txBody>
      </p:sp>
      <p:sp>
        <p:nvSpPr>
          <p:cNvPr id="37" name="Объект 2"/>
          <p:cNvSpPr txBox="1">
            <a:spLocks/>
          </p:cNvSpPr>
          <p:nvPr/>
        </p:nvSpPr>
        <p:spPr>
          <a:xfrm>
            <a:off x="6098356" y="1455316"/>
            <a:ext cx="2578100" cy="317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lang="en-US" sz="15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itchFamily="34" charset="0"/>
              <a:buChar char="•"/>
              <a:defRPr lang="en-US" sz="15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lang="en-US" sz="15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lang="en-US" sz="15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lang="en-US" sz="15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  <a:defRPr/>
            </a:pPr>
            <a:r>
              <a:rPr lang="ru-RU" b="1" dirty="0" smtClean="0">
                <a:cs typeface="Arial" pitchFamily="34" charset="0"/>
              </a:rPr>
              <a:t>Готовые наборы для атак</a:t>
            </a:r>
          </a:p>
        </p:txBody>
      </p:sp>
      <p:sp>
        <p:nvSpPr>
          <p:cNvPr id="38" name="Объект 2"/>
          <p:cNvSpPr txBox="1">
            <a:spLocks/>
          </p:cNvSpPr>
          <p:nvPr/>
        </p:nvSpPr>
        <p:spPr>
          <a:xfrm>
            <a:off x="6098356" y="4179267"/>
            <a:ext cx="2578100" cy="317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lang="en-US" sz="15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itchFamily="34" charset="0"/>
              <a:buChar char="•"/>
              <a:defRPr lang="en-US" sz="15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lang="en-US" sz="15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lang="en-US" sz="15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lang="en-US" sz="15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  <a:defRPr/>
            </a:pPr>
            <a:r>
              <a:rPr lang="ru-RU" b="1" dirty="0" smtClean="0">
                <a:cs typeface="Arial" pitchFamily="34" charset="0"/>
              </a:rPr>
              <a:t>Сокрытие своих следов</a:t>
            </a:r>
          </a:p>
        </p:txBody>
      </p:sp>
      <p:sp>
        <p:nvSpPr>
          <p:cNvPr id="39" name="Объект 2"/>
          <p:cNvSpPr txBox="1">
            <a:spLocks/>
          </p:cNvSpPr>
          <p:nvPr/>
        </p:nvSpPr>
        <p:spPr>
          <a:xfrm>
            <a:off x="3288457" y="1869455"/>
            <a:ext cx="2579687" cy="3159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lang="en-US" sz="15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itchFamily="34" charset="0"/>
              <a:buChar char="•"/>
              <a:defRPr lang="en-US" sz="15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lang="en-US" sz="15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lang="en-US" sz="15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lang="en-US" sz="15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  <a:defRPr/>
            </a:pPr>
            <a:r>
              <a:rPr lang="ru-RU" b="1" dirty="0" smtClean="0">
                <a:cs typeface="Arial" pitchFamily="34" charset="0"/>
              </a:rPr>
              <a:t>Рост мобильных угроз</a:t>
            </a:r>
          </a:p>
        </p:txBody>
      </p:sp>
      <p:sp>
        <p:nvSpPr>
          <p:cNvPr id="40" name="Объект 2"/>
          <p:cNvSpPr>
            <a:spLocks noGrp="1"/>
          </p:cNvSpPr>
          <p:nvPr>
            <p:ph idx="1"/>
          </p:nvPr>
        </p:nvSpPr>
        <p:spPr>
          <a:xfrm>
            <a:off x="553740" y="1210642"/>
            <a:ext cx="2578100" cy="317500"/>
          </a:xfr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ru-RU" b="1" dirty="0" smtClean="0">
                <a:cs typeface="Arial" pitchFamily="34" charset="0"/>
              </a:rPr>
              <a:t>Направленные атаки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85007" y="3285505"/>
            <a:ext cx="25511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Рост атак коммерческих организации под заказ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5007" y="5722317"/>
            <a:ext cx="256063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Развитие соц. стей существенно упростило злоумышленникам задачу поиска информации о цели атаки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296469" y="4172917"/>
            <a:ext cx="2687638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Мобильные платформы все более привлекательны для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кибер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-преступности:</a:t>
            </a:r>
          </a:p>
          <a:p>
            <a:pPr>
              <a:defRPr/>
            </a:pP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Рост числа смартфонов.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Расширение сервисов для смартфонов.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Развитие мобильного Интернета.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Рост производительности смартфонов.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Перевод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управления электронными кошельками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и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интернет-банкингом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на смартфоны.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33319" y="3214717"/>
            <a:ext cx="27871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Готовые наборы для атак, позволяющие взламывать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системы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не обладая специальными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знаниями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06332" y="6084267"/>
            <a:ext cx="255111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Все чаще злоумышленники скрывают свои следы, а не афишируют факты своих взломов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2" y="1090109"/>
            <a:ext cx="562410" cy="53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44" y="1746466"/>
            <a:ext cx="562410" cy="53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902" y="1297725"/>
            <a:ext cx="562410" cy="53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227"/>
            <a:ext cx="562410" cy="53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594" y="4046226"/>
            <a:ext cx="562410" cy="53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8" descr="onl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38" y="4581128"/>
            <a:ext cx="1757362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27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2"/>
          <p:cNvSpPr>
            <a:spLocks noGrp="1"/>
          </p:cNvSpPr>
          <p:nvPr>
            <p:ph type="title"/>
          </p:nvPr>
        </p:nvSpPr>
        <p:spPr>
          <a:xfrm>
            <a:off x="2779936" y="255241"/>
            <a:ext cx="6112544" cy="725487"/>
          </a:xfrm>
        </p:spPr>
        <p:txBody>
          <a:bodyPr/>
          <a:lstStyle/>
          <a:p>
            <a:pPr algn="r">
              <a:spcBef>
                <a:spcPts val="1200"/>
              </a:spcBef>
            </a:pPr>
            <a:r>
              <a:rPr lang="ru-RU" sz="2000" b="1" dirty="0" smtClean="0">
                <a:solidFill>
                  <a:srgbClr val="FF0000"/>
                </a:solidFill>
              </a:rPr>
              <a:t>Актуальные виды </a:t>
            </a:r>
            <a:r>
              <a:rPr lang="ru-RU" sz="2000" b="1" dirty="0" err="1" smtClean="0">
                <a:solidFill>
                  <a:srgbClr val="FF0000"/>
                </a:solidFill>
              </a:rPr>
              <a:t>кибератак</a:t>
            </a:r>
            <a:r>
              <a:rPr lang="ru-RU" sz="2000" b="1" dirty="0" smtClean="0">
                <a:solidFill>
                  <a:srgbClr val="FF0000"/>
                </a:solidFill>
              </a:rPr>
              <a:t> и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мошенничеств на сетях связи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(</a:t>
            </a:r>
            <a:r>
              <a:rPr lang="en-US" sz="2000" b="1" dirty="0">
                <a:solidFill>
                  <a:srgbClr val="FF0000"/>
                </a:solidFill>
              </a:rPr>
              <a:t>Actual types of </a:t>
            </a:r>
            <a:r>
              <a:rPr lang="en-US" sz="2000" b="1" dirty="0" err="1" smtClean="0">
                <a:solidFill>
                  <a:srgbClr val="FF0000"/>
                </a:solidFill>
              </a:rPr>
              <a:t>cyber&amp;fraud</a:t>
            </a:r>
            <a:r>
              <a:rPr lang="en-US" sz="2000" b="1" dirty="0" smtClean="0">
                <a:solidFill>
                  <a:srgbClr val="FF0000"/>
                </a:solidFill>
              </a:rPr>
              <a:t> attacks </a:t>
            </a:r>
            <a:r>
              <a:rPr lang="en-US" sz="2000" b="1" dirty="0">
                <a:solidFill>
                  <a:srgbClr val="FF0000"/>
                </a:solidFill>
              </a:rPr>
              <a:t>o</a:t>
            </a:r>
            <a:r>
              <a:rPr lang="en-US" sz="2000" b="1" dirty="0" smtClean="0">
                <a:solidFill>
                  <a:srgbClr val="FF0000"/>
                </a:solidFill>
              </a:rPr>
              <a:t>n the carriers  networks)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11559" y="6012577"/>
            <a:ext cx="80194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  <a:defRPr/>
            </a:pPr>
            <a:r>
              <a:rPr lang="en-US" altLang="ru-RU" sz="1800" dirty="0" smtClean="0"/>
              <a:t>*</a:t>
            </a:r>
            <a:r>
              <a:rPr lang="en-US" altLang="ru-RU" sz="1400" dirty="0" smtClean="0"/>
              <a:t> - </a:t>
            </a:r>
            <a:r>
              <a:rPr lang="ru-RU" altLang="ru-RU" sz="1400" dirty="0" smtClean="0"/>
              <a:t>по данным международных ассоциаций по противодействию мошенничеству на сетях связи операторов - </a:t>
            </a:r>
            <a:r>
              <a:rPr lang="en-US" altLang="ru-RU" sz="1400" dirty="0" smtClean="0"/>
              <a:t>FIINA </a:t>
            </a:r>
            <a:r>
              <a:rPr lang="ru-RU" altLang="ru-RU" sz="1400" dirty="0" smtClean="0"/>
              <a:t>(Евросоюз) и </a:t>
            </a:r>
            <a:r>
              <a:rPr lang="en-US" altLang="ru-RU" sz="1400" dirty="0" smtClean="0"/>
              <a:t>CFCA</a:t>
            </a:r>
            <a:r>
              <a:rPr lang="ru-RU" altLang="ru-RU" sz="1400" dirty="0" smtClean="0"/>
              <a:t> (Северная и Центральная Америка)</a:t>
            </a:r>
            <a:endParaRPr lang="ru-RU" altLang="ru-RU" sz="1400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6234630"/>
              </p:ext>
            </p:extLst>
          </p:nvPr>
        </p:nvGraphicFramePr>
        <p:xfrm>
          <a:off x="179513" y="1412775"/>
          <a:ext cx="8640960" cy="4902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963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ru-RU" sz="4800" dirty="0"/>
              <a:t>1</a:t>
            </a:r>
          </a:p>
        </p:txBody>
      </p:sp>
      <p:sp>
        <p:nvSpPr>
          <p:cNvPr id="4" name="Текст 1"/>
          <p:cNvSpPr txBox="1">
            <a:spLocks/>
          </p:cNvSpPr>
          <p:nvPr/>
        </p:nvSpPr>
        <p:spPr>
          <a:xfrm>
            <a:off x="1060044" y="3356992"/>
            <a:ext cx="7143501" cy="900000"/>
          </a:xfrm>
          <a:prstGeom prst="rect">
            <a:avLst/>
          </a:prstGeom>
        </p:spPr>
        <p:txBody>
          <a:bodyPr vert="horz" lIns="0" tIns="0" rIns="0" bIns="19800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1"/>
              </a:buClr>
              <a:buFontTx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1"/>
              </a:buClr>
              <a:buFontTx/>
              <a:buNone/>
              <a:defRPr sz="36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1"/>
              </a:buClr>
              <a:buFontTx/>
              <a:buNone/>
              <a:defRPr sz="32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1"/>
              </a:buClr>
              <a:buFontTx/>
              <a:buNone/>
              <a:defRPr sz="2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1"/>
              </a:buClr>
              <a:buFontTx/>
              <a:buNone/>
              <a:defRPr sz="2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200" b="1" dirty="0" smtClean="0"/>
          </a:p>
          <a:p>
            <a:r>
              <a:rPr lang="ru-RU" sz="3600" b="1" dirty="0" smtClean="0"/>
              <a:t>Как операторы связи защищают абонентов от мобильных вирусов и бот-нет</a:t>
            </a:r>
            <a:r>
              <a:rPr lang="en-US" sz="3600" b="1" dirty="0" smtClean="0"/>
              <a:t> </a:t>
            </a:r>
            <a:r>
              <a:rPr lang="ru-RU" sz="3600" b="1" dirty="0" smtClean="0"/>
              <a:t>сетей</a:t>
            </a:r>
            <a:endParaRPr lang="ru-RU" sz="3600" b="1" dirty="0"/>
          </a:p>
        </p:txBody>
      </p:sp>
      <p:sp>
        <p:nvSpPr>
          <p:cNvPr id="6" name="Текст 1"/>
          <p:cNvSpPr>
            <a:spLocks noGrp="1"/>
          </p:cNvSpPr>
          <p:nvPr>
            <p:ph type="body" sz="quarter" idx="11"/>
          </p:nvPr>
        </p:nvSpPr>
        <p:spPr>
          <a:xfrm>
            <a:off x="539999" y="378000"/>
            <a:ext cx="7143501" cy="900000"/>
          </a:xfrm>
        </p:spPr>
        <p:txBody>
          <a:bodyPr/>
          <a:lstStyle/>
          <a:p>
            <a:pPr algn="r"/>
            <a:r>
              <a:rPr lang="ru-RU" b="1" dirty="0"/>
              <a:t>Примеры </a:t>
            </a:r>
            <a:r>
              <a:rPr lang="ru-RU" b="1" dirty="0" err="1" smtClean="0"/>
              <a:t>киберугроз</a:t>
            </a:r>
            <a:r>
              <a:rPr lang="ru-RU" b="1" dirty="0" smtClean="0"/>
              <a:t> </a:t>
            </a:r>
          </a:p>
          <a:p>
            <a:pPr algn="r"/>
            <a:r>
              <a:rPr lang="ru-RU" b="1" dirty="0" smtClean="0"/>
              <a:t>и мошенничеств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3162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3779912" y="1008642"/>
            <a:ext cx="4896544" cy="2367160"/>
          </a:xfrm>
        </p:spPr>
        <p:txBody>
          <a:bodyPr/>
          <a:lstStyle/>
          <a:p>
            <a:pPr marL="0" lvl="2" indent="0" algn="just">
              <a:spcBef>
                <a:spcPts val="450"/>
              </a:spcBef>
              <a:buClr>
                <a:srgbClr val="C00000"/>
              </a:buClr>
              <a:buNone/>
              <a:defRPr/>
            </a:pPr>
            <a:endParaRPr lang="ru-RU" altLang="ru-RU" sz="1200" b="1" dirty="0" smtClean="0"/>
          </a:p>
          <a:p>
            <a:pPr marL="171450" lvl="2" indent="-171450" algn="just">
              <a:spcBef>
                <a:spcPts val="450"/>
              </a:spcBef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altLang="ru-RU" sz="1200" dirty="0" smtClean="0"/>
              <a:t>Основные </a:t>
            </a:r>
            <a:r>
              <a:rPr lang="ru-RU" altLang="ru-RU" sz="1200" dirty="0"/>
              <a:t>угрозы абонентам </a:t>
            </a:r>
            <a:r>
              <a:rPr lang="ru-RU" altLang="ru-RU" sz="1200" dirty="0" smtClean="0"/>
              <a:t>− </a:t>
            </a:r>
            <a:r>
              <a:rPr lang="ru-RU" altLang="ru-RU" sz="1200" dirty="0"/>
              <a:t>вирусы и мошенническое программное </a:t>
            </a:r>
            <a:r>
              <a:rPr lang="ru-RU" altLang="ru-RU" sz="1200" dirty="0" smtClean="0"/>
              <a:t>обеспечение.</a:t>
            </a:r>
            <a:endParaRPr lang="ru-RU" altLang="ru-RU" sz="1200" dirty="0"/>
          </a:p>
          <a:p>
            <a:pPr marL="171450" lvl="2" indent="-171450" algn="just">
              <a:spcBef>
                <a:spcPts val="450"/>
              </a:spcBef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altLang="ru-RU" sz="1200" dirty="0"/>
              <a:t>В </a:t>
            </a:r>
            <a:r>
              <a:rPr lang="ru-RU" altLang="ru-RU" sz="1200" dirty="0" smtClean="0"/>
              <a:t>2014-2015г.г. Россия − лидер </a:t>
            </a:r>
            <a:r>
              <a:rPr lang="ru-RU" altLang="ru-RU" sz="1200" dirty="0"/>
              <a:t>по атакам мобильных вредоносных программ (более </a:t>
            </a:r>
            <a:r>
              <a:rPr lang="ru-RU" altLang="ru-RU" sz="1200" dirty="0" smtClean="0"/>
              <a:t>45% </a:t>
            </a:r>
            <a:r>
              <a:rPr lang="ru-RU" altLang="ru-RU" sz="1200" dirty="0"/>
              <a:t>от всех атакованных пользователей).</a:t>
            </a:r>
          </a:p>
          <a:p>
            <a:pPr marL="171450" lvl="2" indent="-171450" algn="just">
              <a:spcBef>
                <a:spcPts val="450"/>
              </a:spcBef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altLang="ru-RU" sz="1200" dirty="0"/>
              <a:t>Количество атак </a:t>
            </a:r>
            <a:r>
              <a:rPr lang="ru-RU" altLang="ru-RU" sz="1200" dirty="0" smtClean="0"/>
              <a:t>с </a:t>
            </a:r>
            <a:r>
              <a:rPr lang="ru-RU" altLang="ru-RU" sz="1200" dirty="0"/>
              <a:t>помощью вредоносного ПО на пользователей </a:t>
            </a:r>
            <a:r>
              <a:rPr lang="ru-RU" altLang="ru-RU" sz="1200" dirty="0" err="1"/>
              <a:t>Android</a:t>
            </a:r>
            <a:r>
              <a:rPr lang="ru-RU" altLang="ru-RU" sz="1200" dirty="0"/>
              <a:t>-устройств, </a:t>
            </a:r>
            <a:r>
              <a:rPr lang="ru-RU" altLang="ru-RU" sz="1200" dirty="0" smtClean="0"/>
              <a:t>направленных </a:t>
            </a:r>
            <a:r>
              <a:rPr lang="ru-RU" altLang="ru-RU" sz="1200" dirty="0"/>
              <a:t>на похищение денег и финансовой </a:t>
            </a:r>
            <a:r>
              <a:rPr lang="ru-RU" altLang="ru-RU" sz="1200" dirty="0" smtClean="0"/>
              <a:t>информации, </a:t>
            </a:r>
            <a:r>
              <a:rPr lang="ru-RU" altLang="ru-RU" sz="1200" dirty="0"/>
              <a:t>увеличилось более чем втрое с 711 993 атак в 2013 году до 2 317 194 атак в 2014 году</a:t>
            </a:r>
            <a:r>
              <a:rPr lang="ru-RU" altLang="ru-RU" sz="1200" dirty="0" smtClean="0"/>
              <a:t>.</a:t>
            </a:r>
            <a:endParaRPr lang="en-US" altLang="ru-RU" sz="1200" dirty="0" smtClean="0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3781127" y="3125033"/>
            <a:ext cx="4869005" cy="2824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 lang="en-US" sz="15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5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5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5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en-US" sz="15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just">
              <a:spcBef>
                <a:spcPts val="450"/>
              </a:spcBef>
              <a:buClr>
                <a:srgbClr val="C00000"/>
              </a:buClr>
              <a:buNone/>
              <a:defRPr/>
            </a:pPr>
            <a:r>
              <a:rPr lang="ru-RU" altLang="ru-RU" sz="1200" b="1" dirty="0" smtClean="0">
                <a:solidFill>
                  <a:prstClr val="black"/>
                </a:solidFill>
              </a:rPr>
              <a:t>Что </a:t>
            </a:r>
            <a:r>
              <a:rPr lang="ru-RU" altLang="ru-RU" sz="1200" b="1" dirty="0">
                <a:solidFill>
                  <a:prstClr val="black"/>
                </a:solidFill>
              </a:rPr>
              <a:t>делает </a:t>
            </a:r>
            <a:r>
              <a:rPr lang="ru-RU" altLang="ru-RU" sz="1200" b="1" dirty="0" smtClean="0">
                <a:solidFill>
                  <a:prstClr val="black"/>
                </a:solidFill>
              </a:rPr>
              <a:t>и как защищает абонентов МТС:</a:t>
            </a:r>
            <a:endParaRPr lang="ru-RU" altLang="ru-RU" sz="1200" b="1" dirty="0">
              <a:solidFill>
                <a:prstClr val="black"/>
              </a:solidFill>
            </a:endParaRPr>
          </a:p>
          <a:p>
            <a:pPr marL="171450" lvl="2" indent="-171450" algn="just">
              <a:spcBef>
                <a:spcPts val="450"/>
              </a:spcBef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altLang="ru-RU" sz="1200" dirty="0" smtClean="0">
                <a:solidFill>
                  <a:prstClr val="black"/>
                </a:solidFill>
              </a:rPr>
              <a:t>Инфо-портал по защите абонентов - </a:t>
            </a:r>
            <a:r>
              <a:rPr lang="ru-RU" altLang="ru-RU" sz="1200" dirty="0">
                <a:solidFill>
                  <a:prstClr val="black"/>
                </a:solidFill>
              </a:rPr>
              <a:t>safety.mts.ru с информацией об актуальных угрозах и мерах по защите.</a:t>
            </a:r>
          </a:p>
          <a:p>
            <a:pPr marL="171450" lvl="2" indent="-171450" algn="just">
              <a:spcBef>
                <a:spcPts val="450"/>
              </a:spcBef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altLang="ru-RU" sz="1200" dirty="0">
                <a:solidFill>
                  <a:prstClr val="black"/>
                </a:solidFill>
              </a:rPr>
              <a:t>Мониторинг вирусной активности на сети МТС, выявление вредоносных приложений и центров управления бот-сетями.</a:t>
            </a:r>
          </a:p>
          <a:p>
            <a:pPr marL="171450" lvl="2" indent="-171450" algn="just">
              <a:spcBef>
                <a:spcPts val="450"/>
              </a:spcBef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altLang="ru-RU" sz="1200" dirty="0">
                <a:solidFill>
                  <a:prstClr val="black"/>
                </a:solidFill>
              </a:rPr>
              <a:t>Предупреждение абонентов МТС при попытке перехода по ссылке на мошенническое или вредоносное ПО.</a:t>
            </a:r>
          </a:p>
          <a:p>
            <a:pPr marL="171450" lvl="2" indent="-171450" algn="just">
              <a:spcBef>
                <a:spcPts val="450"/>
              </a:spcBef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altLang="ru-RU" sz="1200" dirty="0">
                <a:solidFill>
                  <a:prstClr val="black"/>
                </a:solidFill>
              </a:rPr>
              <a:t>Блокировка </a:t>
            </a:r>
            <a:r>
              <a:rPr lang="en-US" altLang="ru-RU" sz="1200" dirty="0" smtClean="0">
                <a:solidFill>
                  <a:prstClr val="black"/>
                </a:solidFill>
              </a:rPr>
              <a:t>SMS-</a:t>
            </a:r>
            <a:r>
              <a:rPr lang="ru-RU" altLang="ru-RU" sz="1200" dirty="0" smtClean="0">
                <a:solidFill>
                  <a:prstClr val="black"/>
                </a:solidFill>
              </a:rPr>
              <a:t>рассылок </a:t>
            </a:r>
            <a:r>
              <a:rPr lang="ru-RU" altLang="ru-RU" sz="1200" dirty="0">
                <a:solidFill>
                  <a:prstClr val="black"/>
                </a:solidFill>
              </a:rPr>
              <a:t>с вредоносными ссылками.</a:t>
            </a:r>
          </a:p>
          <a:p>
            <a:pPr marL="171450" lvl="2" indent="-171450" algn="just">
              <a:spcBef>
                <a:spcPts val="450"/>
              </a:spcBef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altLang="ru-RU" sz="1200" dirty="0">
                <a:solidFill>
                  <a:prstClr val="black"/>
                </a:solidFill>
              </a:rPr>
              <a:t>Выявление зараженных абонентов МТС и информирование </a:t>
            </a:r>
            <a:r>
              <a:rPr lang="ru-RU" altLang="ru-RU" sz="1200" dirty="0" smtClean="0">
                <a:solidFill>
                  <a:prstClr val="black"/>
                </a:solidFill>
              </a:rPr>
              <a:t>их об угрозах</a:t>
            </a:r>
            <a:r>
              <a:rPr lang="ru-RU" altLang="ru-RU" sz="1200" dirty="0">
                <a:solidFill>
                  <a:prstClr val="black"/>
                </a:solidFill>
              </a:rPr>
              <a:t> </a:t>
            </a:r>
            <a:r>
              <a:rPr lang="ru-RU" altLang="ru-RU" sz="1200" dirty="0" smtClean="0">
                <a:solidFill>
                  <a:prstClr val="black"/>
                </a:solidFill>
              </a:rPr>
              <a:t>и возможном ущербе</a:t>
            </a:r>
          </a:p>
          <a:p>
            <a:pPr marL="171450" lvl="2" indent="-171450" algn="just">
              <a:spcBef>
                <a:spcPts val="450"/>
              </a:spcBef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altLang="ru-RU" sz="1200" dirty="0"/>
              <a:t>В </a:t>
            </a:r>
            <a:r>
              <a:rPr lang="ru-RU" altLang="ru-RU" sz="1200" dirty="0" smtClean="0"/>
              <a:t>марте 2015  </a:t>
            </a:r>
            <a:r>
              <a:rPr lang="ru-RU" altLang="ru-RU" sz="1200" dirty="0"/>
              <a:t>система предупреждения абонентов была полностью оптимизирована, что сократило кол-во переходов по вирусным </a:t>
            </a:r>
            <a:r>
              <a:rPr lang="ru-RU" altLang="ru-RU" sz="1200" dirty="0" smtClean="0"/>
              <a:t>ссылкам (граф.1).</a:t>
            </a:r>
            <a:endParaRPr lang="ru-RU" altLang="ru-RU" sz="1200" dirty="0"/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51521" y="6012577"/>
            <a:ext cx="83794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  <a:defRPr/>
            </a:pPr>
            <a:r>
              <a:rPr lang="ru-RU" altLang="ru-RU" sz="1600" b="1" dirty="0" err="1" smtClean="0">
                <a:solidFill>
                  <a:srgbClr val="C00000"/>
                </a:solidFill>
              </a:rPr>
              <a:t>Кибербезопасность</a:t>
            </a:r>
            <a:r>
              <a:rPr lang="ru-RU" altLang="ru-RU" sz="1600" b="1" dirty="0" smtClean="0">
                <a:solidFill>
                  <a:srgbClr val="C00000"/>
                </a:solidFill>
              </a:rPr>
              <a:t> абонентов МТС и защита от мошенничества </a:t>
            </a:r>
          </a:p>
          <a:p>
            <a:pPr algn="ctr">
              <a:spcBef>
                <a:spcPct val="0"/>
              </a:spcBef>
              <a:buClrTx/>
              <a:buNone/>
              <a:defRPr/>
            </a:pPr>
            <a:r>
              <a:rPr lang="ru-RU" altLang="ru-RU" sz="1600" b="1" dirty="0" smtClean="0">
                <a:solidFill>
                  <a:srgbClr val="C00000"/>
                </a:solidFill>
              </a:rPr>
              <a:t>обеспечивается блокированием вредоносных рассылок</a:t>
            </a:r>
            <a:r>
              <a:rPr lang="en-US" altLang="ru-RU" sz="1600" b="1" dirty="0" smtClean="0">
                <a:solidFill>
                  <a:srgbClr val="C00000"/>
                </a:solidFill>
              </a:rPr>
              <a:t> </a:t>
            </a:r>
            <a:r>
              <a:rPr lang="ru-RU" altLang="ru-RU" sz="1600" b="1" dirty="0" smtClean="0">
                <a:solidFill>
                  <a:srgbClr val="C00000"/>
                </a:solidFill>
              </a:rPr>
              <a:t>и мобильных вирусов</a:t>
            </a:r>
            <a:endParaRPr lang="ru-RU" altLang="ru-RU" sz="1600" b="1" dirty="0">
              <a:solidFill>
                <a:srgbClr val="C00000"/>
              </a:solidFill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5420452"/>
              </p:ext>
            </p:extLst>
          </p:nvPr>
        </p:nvGraphicFramePr>
        <p:xfrm>
          <a:off x="441283" y="1525422"/>
          <a:ext cx="3194613" cy="1527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Объект 2"/>
          <p:cNvSpPr txBox="1">
            <a:spLocks/>
          </p:cNvSpPr>
          <p:nvPr/>
        </p:nvSpPr>
        <p:spPr bwMode="auto">
          <a:xfrm>
            <a:off x="441283" y="1106994"/>
            <a:ext cx="3004852" cy="45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0000"/>
              </a:buClr>
              <a:buNone/>
              <a:defRPr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Предотвращение переходов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по ссылкам на вирусы в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 г., млн.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1283" y="5501297"/>
            <a:ext cx="24482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 smtClean="0"/>
              <a:t>Источник: данные компании МТС</a:t>
            </a:r>
            <a:endParaRPr lang="ru-RU" sz="1000" i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6DF223-39E6-40E3-9C78-3D996C41D76B}" type="slidenum">
              <a:rPr lang="en-US" altLang="ru-RU" smtClean="0"/>
              <a:pPr>
                <a:defRPr/>
              </a:pPr>
              <a:t>8</a:t>
            </a:fld>
            <a:endParaRPr lang="en-US" alt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4389" r="15325" b="11134"/>
          <a:stretch/>
        </p:blipFill>
        <p:spPr>
          <a:xfrm>
            <a:off x="539552" y="3442031"/>
            <a:ext cx="2896890" cy="2059266"/>
          </a:xfrm>
          <a:prstGeom prst="rect">
            <a:avLst/>
          </a:prstGeom>
        </p:spPr>
      </p:pic>
      <p:sp>
        <p:nvSpPr>
          <p:cNvPr id="12" name="Объект 2"/>
          <p:cNvSpPr txBox="1">
            <a:spLocks/>
          </p:cNvSpPr>
          <p:nvPr/>
        </p:nvSpPr>
        <p:spPr bwMode="auto">
          <a:xfrm>
            <a:off x="441283" y="3125033"/>
            <a:ext cx="2448271" cy="252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0000"/>
              </a:buClr>
              <a:buNone/>
              <a:defRPr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Инфо-портал </a:t>
            </a:r>
            <a:r>
              <a:rPr lang="en-AU" sz="1200" b="1" dirty="0">
                <a:latin typeface="Arial" panose="020B0604020202020204" pitchFamily="34" charset="0"/>
                <a:cs typeface="Arial" panose="020B0604020202020204" pitchFamily="34" charset="0"/>
              </a:rPr>
              <a:t>safety.mts.ru 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2"/>
          <p:cNvSpPr>
            <a:spLocks noGrp="1"/>
          </p:cNvSpPr>
          <p:nvPr>
            <p:ph type="title"/>
          </p:nvPr>
        </p:nvSpPr>
        <p:spPr>
          <a:xfrm>
            <a:off x="2779936" y="255241"/>
            <a:ext cx="6112544" cy="725487"/>
          </a:xfrm>
        </p:spPr>
        <p:txBody>
          <a:bodyPr/>
          <a:lstStyle/>
          <a:p>
            <a:pPr algn="r">
              <a:spcBef>
                <a:spcPts val="1200"/>
              </a:spcBef>
            </a:pPr>
            <a:r>
              <a:rPr lang="ru-RU" sz="2000" b="1" dirty="0" smtClean="0">
                <a:solidFill>
                  <a:srgbClr val="FF0000"/>
                </a:solidFill>
              </a:rPr>
              <a:t>Защита абонентских устройств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(</a:t>
            </a:r>
            <a:r>
              <a:rPr lang="en-US" sz="2000" b="1" dirty="0" smtClean="0">
                <a:solidFill>
                  <a:srgbClr val="FF0000"/>
                </a:solidFill>
              </a:rPr>
              <a:t>Mobile virus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- </a:t>
            </a:r>
            <a:r>
              <a:rPr lang="en-US" sz="2000" b="1" dirty="0" smtClean="0">
                <a:solidFill>
                  <a:srgbClr val="FF0000"/>
                </a:solidFill>
              </a:rPr>
              <a:t>protection </a:t>
            </a:r>
            <a:r>
              <a:rPr lang="en-US" sz="2000" b="1" dirty="0">
                <a:solidFill>
                  <a:srgbClr val="FF0000"/>
                </a:solidFill>
              </a:rPr>
              <a:t>of mobile </a:t>
            </a:r>
            <a:r>
              <a:rPr lang="en-US" sz="2000" b="1" dirty="0" smtClean="0">
                <a:solidFill>
                  <a:srgbClr val="FF0000"/>
                </a:solidFill>
              </a:rPr>
              <a:t>devices)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71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5" descr="d:\Users\dvrusako\Desktop\WORK\Презентации\Screenshot_2014-11-24-11-36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864" y="1570038"/>
            <a:ext cx="2098600" cy="3731170"/>
          </a:xfrm>
          <a:prstGeom prst="rect">
            <a:avLst/>
          </a:prstGeom>
          <a:noFill/>
          <a:ln w="9525">
            <a:solidFill>
              <a:srgbClr val="E3061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6DF223-39E6-40E3-9C78-3D996C41D76B}" type="slidenum">
              <a:rPr lang="en-US" altLang="ru-RU" smtClean="0"/>
              <a:pPr>
                <a:defRPr/>
              </a:pPr>
              <a:t>9</a:t>
            </a:fld>
            <a:endParaRPr lang="en-US" altLang="ru-RU"/>
          </a:p>
        </p:txBody>
      </p:sp>
      <p:sp>
        <p:nvSpPr>
          <p:cNvPr id="10" name="Текст 7"/>
          <p:cNvSpPr txBox="1">
            <a:spLocks/>
          </p:cNvSpPr>
          <p:nvPr/>
        </p:nvSpPr>
        <p:spPr>
          <a:xfrm>
            <a:off x="179512" y="908720"/>
            <a:ext cx="4032692" cy="49611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88900" indent="-88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1"/>
              </a:buClr>
              <a:buFont typeface="Arial" panose="020B0604020202020204" pitchFamily="34" charset="0"/>
              <a:buChar char="•"/>
              <a:defRPr sz="1800" b="0" kern="1200">
                <a:solidFill>
                  <a:srgbClr val="E3061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1"/>
              </a:buClr>
              <a:buFont typeface="Arial" panose="020B0604020202020204" pitchFamily="34" charset="0"/>
              <a:buChar char="•"/>
              <a:defRPr sz="16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3pPr>
            <a:lvl4pPr marL="53975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4pPr>
            <a:lvl5pPr marL="71755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ru-RU" sz="1400" b="1" dirty="0" smtClean="0"/>
              <a:t>Реактивные меры.</a:t>
            </a:r>
          </a:p>
          <a:p>
            <a:pPr marL="381000" lvl="2" indent="-285750">
              <a:buFont typeface="Wingdings" pitchFamily="2" charset="2"/>
              <a:buChar char="q"/>
            </a:pPr>
            <a:r>
              <a:rPr lang="ru-RU" sz="1200" dirty="0">
                <a:solidFill>
                  <a:srgbClr val="FF0000"/>
                </a:solidFill>
              </a:rPr>
              <a:t>Новая услуга </a:t>
            </a:r>
            <a:r>
              <a:rPr lang="ru-RU" sz="1200" dirty="0" smtClean="0">
                <a:solidFill>
                  <a:srgbClr val="FF0000"/>
                </a:solidFill>
              </a:rPr>
              <a:t>МТС «Экстренная </a:t>
            </a:r>
            <a:r>
              <a:rPr lang="ru-RU" sz="1200" dirty="0">
                <a:solidFill>
                  <a:srgbClr val="FF0000"/>
                </a:solidFill>
              </a:rPr>
              <a:t>блокировка платежей с лицевого счета» </a:t>
            </a:r>
            <a:r>
              <a:rPr lang="ru-RU" sz="1200" dirty="0"/>
              <a:t>позволит владельцам смартфонов с ОС </a:t>
            </a:r>
            <a:r>
              <a:rPr lang="ru-RU" sz="1200" dirty="0" err="1"/>
              <a:t>Android</a:t>
            </a:r>
            <a:r>
              <a:rPr lang="ru-RU" sz="1200" dirty="0"/>
              <a:t> временно заблокировать финансовые сервисы, с помощью которых вредоносные приложения могут вывести денежные </a:t>
            </a:r>
            <a:r>
              <a:rPr lang="ru-RU" sz="1200" dirty="0" smtClean="0"/>
              <a:t>средства</a:t>
            </a:r>
            <a:endParaRPr lang="ru-RU" sz="1200" dirty="0"/>
          </a:p>
          <a:p>
            <a:pPr marL="381000" lvl="2" indent="-285750">
              <a:buFont typeface="Wingdings" pitchFamily="2" charset="2"/>
              <a:buChar char="q"/>
            </a:pPr>
            <a:r>
              <a:rPr lang="ru-RU" sz="1200" dirty="0" smtClean="0">
                <a:solidFill>
                  <a:schemeClr val="tx1"/>
                </a:solidFill>
              </a:rPr>
              <a:t>Блокировка платных номеров и контент-услуг</a:t>
            </a:r>
            <a:r>
              <a:rPr lang="ru-RU" sz="1200" dirty="0" smtClean="0"/>
              <a:t>, использующихся в вирусных приложениях. </a:t>
            </a:r>
            <a:r>
              <a:rPr lang="ru-RU" sz="1200" dirty="0" smtClean="0">
                <a:solidFill>
                  <a:srgbClr val="FF0000"/>
                </a:solidFill>
              </a:rPr>
              <a:t>Принудительное отключение платных услуг пострадавшим абонентам</a:t>
            </a:r>
            <a:r>
              <a:rPr lang="ru-RU" sz="1200" dirty="0" smtClean="0"/>
              <a:t>.</a:t>
            </a:r>
          </a:p>
          <a:p>
            <a:pPr marL="381000" lvl="2" indent="-285750">
              <a:buFont typeface="Wingdings" pitchFamily="2" charset="2"/>
              <a:buChar char="q"/>
            </a:pPr>
            <a:r>
              <a:rPr lang="ru-RU" sz="1200" dirty="0" smtClean="0"/>
              <a:t>Выставление штрафных санкций контент-провайдерам согласно Договору за выявленные факты фрода с использованием вирусного ПО.</a:t>
            </a:r>
          </a:p>
          <a:p>
            <a:pPr marL="381000" lvl="2" indent="-285750">
              <a:buFont typeface="Wingdings" pitchFamily="2" charset="2"/>
              <a:buChar char="q"/>
            </a:pPr>
            <a:r>
              <a:rPr lang="ru-RU" sz="1200" dirty="0" smtClean="0">
                <a:solidFill>
                  <a:srgbClr val="FF0000"/>
                </a:solidFill>
              </a:rPr>
              <a:t>Блокировка счетов получателей денежных средств</a:t>
            </a:r>
            <a:r>
              <a:rPr lang="ru-RU" sz="1200" dirty="0" smtClean="0"/>
              <a:t>.</a:t>
            </a:r>
          </a:p>
          <a:p>
            <a:pPr marL="381000" lvl="2" indent="-285750">
              <a:buFont typeface="Wingdings" pitchFamily="2" charset="2"/>
              <a:buChar char="q"/>
            </a:pPr>
            <a:endParaRPr lang="ru-RU" sz="1200" dirty="0" smtClean="0"/>
          </a:p>
          <a:p>
            <a:pPr marL="0" lvl="1" indent="0">
              <a:buNone/>
            </a:pPr>
            <a:r>
              <a:rPr lang="ru-RU" sz="1400" b="1" dirty="0" err="1" smtClean="0"/>
              <a:t>Проактивные</a:t>
            </a:r>
            <a:r>
              <a:rPr lang="ru-RU" sz="1400" b="1" dirty="0" smtClean="0"/>
              <a:t> меры.</a:t>
            </a:r>
          </a:p>
          <a:p>
            <a:pPr marL="381000" lvl="2" indent="-285750">
              <a:buFont typeface="Wingdings" pitchFamily="2" charset="2"/>
              <a:buChar char="q"/>
            </a:pPr>
            <a:r>
              <a:rPr lang="ru-RU" sz="1200" dirty="0" smtClean="0"/>
              <a:t>Проведение кампаний по информированию абонентов, как пострадавших от действий вирусных приложений, так и абонентов  находящихся в группе риска. </a:t>
            </a:r>
          </a:p>
          <a:p>
            <a:pPr marL="381000" lvl="2" indent="-285750">
              <a:buFont typeface="Wingdings" pitchFamily="2" charset="2"/>
              <a:buChar char="q"/>
            </a:pPr>
            <a:r>
              <a:rPr lang="ru-RU" sz="1200" dirty="0" smtClean="0"/>
              <a:t>Например, в </a:t>
            </a:r>
            <a:r>
              <a:rPr lang="ru-RU" sz="1200" dirty="0" smtClean="0">
                <a:solidFill>
                  <a:srgbClr val="FF0000"/>
                </a:solidFill>
              </a:rPr>
              <a:t>МТС производится информирование абонента через сервис «</a:t>
            </a:r>
            <a:r>
              <a:rPr lang="en-US" sz="1200" dirty="0" smtClean="0">
                <a:solidFill>
                  <a:srgbClr val="FF0000"/>
                </a:solidFill>
              </a:rPr>
              <a:t>Welcome Page</a:t>
            </a:r>
            <a:r>
              <a:rPr lang="ru-RU" sz="1200" dirty="0" smtClean="0">
                <a:solidFill>
                  <a:srgbClr val="FF0000"/>
                </a:solidFill>
              </a:rPr>
              <a:t>» </a:t>
            </a:r>
            <a:r>
              <a:rPr lang="ru-RU" sz="1200" dirty="0" smtClean="0"/>
              <a:t>(перенаправление абонента на информационную </a:t>
            </a:r>
            <a:r>
              <a:rPr lang="en-US" sz="1200" dirty="0" smtClean="0"/>
              <a:t>WEB-</a:t>
            </a:r>
            <a:r>
              <a:rPr lang="ru-RU" sz="1200" dirty="0" smtClean="0"/>
              <a:t>страницу МТС, на которой изложены рекомендации по защите мобильного устройства от вирусного ПО с указанием ссылок на установку бесплатного антивирусного программного обеспечения</a:t>
            </a:r>
            <a:r>
              <a:rPr lang="en-US" sz="1200" dirty="0" smtClean="0"/>
              <a:t>)</a:t>
            </a:r>
            <a:endParaRPr lang="ru-RU" sz="1200" dirty="0" smtClean="0"/>
          </a:p>
          <a:p>
            <a:pPr marL="381000" lvl="2" indent="-285750"/>
            <a:endParaRPr lang="ru-RU" sz="1200" dirty="0" smtClean="0"/>
          </a:p>
          <a:p>
            <a:pPr marL="95250" lvl="2" indent="0">
              <a:buNone/>
            </a:pPr>
            <a:endParaRPr lang="ru-RU" dirty="0" smtClean="0"/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251521" y="5910371"/>
            <a:ext cx="83794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  <a:defRPr/>
            </a:pPr>
            <a:r>
              <a:rPr lang="ru-RU" altLang="ru-RU" sz="1600" b="1" dirty="0" err="1" smtClean="0">
                <a:solidFill>
                  <a:srgbClr val="C00000"/>
                </a:solidFill>
              </a:rPr>
              <a:t>Кибербезопасность</a:t>
            </a:r>
            <a:r>
              <a:rPr lang="ru-RU" altLang="ru-RU" sz="1600" b="1" dirty="0" smtClean="0">
                <a:solidFill>
                  <a:srgbClr val="C00000"/>
                </a:solidFill>
              </a:rPr>
              <a:t> абонентов МТС и защита от мошенничества </a:t>
            </a:r>
          </a:p>
          <a:p>
            <a:pPr algn="ctr">
              <a:spcBef>
                <a:spcPct val="0"/>
              </a:spcBef>
              <a:buClrTx/>
              <a:buNone/>
              <a:defRPr/>
            </a:pPr>
            <a:r>
              <a:rPr lang="ru-RU" altLang="ru-RU" sz="1600" b="1" dirty="0" smtClean="0">
                <a:solidFill>
                  <a:srgbClr val="C00000"/>
                </a:solidFill>
              </a:rPr>
              <a:t>обеспечивается информированием абонентов об </a:t>
            </a:r>
            <a:r>
              <a:rPr lang="ru-RU" altLang="ru-RU" sz="1600" b="1" dirty="0">
                <a:solidFill>
                  <a:srgbClr val="C00000"/>
                </a:solidFill>
              </a:rPr>
              <a:t>актуальных угрозах </a:t>
            </a:r>
            <a:r>
              <a:rPr lang="ru-RU" altLang="ru-RU" sz="1600" b="1" dirty="0" smtClean="0">
                <a:solidFill>
                  <a:srgbClr val="C00000"/>
                </a:solidFill>
              </a:rPr>
              <a:t>и предоставлением бесплатных сервисов защиты.</a:t>
            </a:r>
            <a:endParaRPr lang="ru-RU" altLang="ru-RU" sz="1600" b="1" dirty="0">
              <a:solidFill>
                <a:srgbClr val="C00000"/>
              </a:solidFill>
            </a:endParaRPr>
          </a:p>
        </p:txBody>
      </p:sp>
      <p:pic>
        <p:nvPicPr>
          <p:cNvPr id="12" name="Picture 4" descr="d:\Users\dvrusako\Desktop\WORK\Презентации\Screenshot_2014-11-24-11-08-4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922" y="1052736"/>
            <a:ext cx="2098783" cy="3731170"/>
          </a:xfrm>
          <a:prstGeom prst="rect">
            <a:avLst/>
          </a:prstGeom>
          <a:noFill/>
          <a:ln>
            <a:solidFill>
              <a:srgbClr val="A8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2"/>
          <p:cNvSpPr>
            <a:spLocks noGrp="1"/>
          </p:cNvSpPr>
          <p:nvPr>
            <p:ph type="title"/>
          </p:nvPr>
        </p:nvSpPr>
        <p:spPr>
          <a:xfrm>
            <a:off x="2779936" y="255241"/>
            <a:ext cx="6112544" cy="725487"/>
          </a:xfrm>
        </p:spPr>
        <p:txBody>
          <a:bodyPr/>
          <a:lstStyle/>
          <a:p>
            <a:pPr algn="r">
              <a:spcBef>
                <a:spcPts val="1200"/>
              </a:spcBef>
            </a:pPr>
            <a:r>
              <a:rPr lang="ru-RU" sz="2000" b="1" dirty="0" smtClean="0">
                <a:solidFill>
                  <a:srgbClr val="FF0000"/>
                </a:solidFill>
              </a:rPr>
              <a:t>Защита абонентских устройств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(</a:t>
            </a:r>
            <a:r>
              <a:rPr lang="en-US" sz="2000" b="1" dirty="0" smtClean="0">
                <a:solidFill>
                  <a:srgbClr val="FF0000"/>
                </a:solidFill>
              </a:rPr>
              <a:t>Mobile virus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- </a:t>
            </a:r>
            <a:r>
              <a:rPr lang="en-US" sz="2000" b="1" dirty="0" smtClean="0">
                <a:solidFill>
                  <a:srgbClr val="FF0000"/>
                </a:solidFill>
              </a:rPr>
              <a:t>protection </a:t>
            </a:r>
            <a:r>
              <a:rPr lang="en-US" sz="2000" b="1" dirty="0">
                <a:solidFill>
                  <a:srgbClr val="FF0000"/>
                </a:solidFill>
              </a:rPr>
              <a:t>of mobile </a:t>
            </a:r>
            <a:r>
              <a:rPr lang="en-US" sz="2000" b="1" dirty="0" smtClean="0">
                <a:solidFill>
                  <a:srgbClr val="FF0000"/>
                </a:solidFill>
              </a:rPr>
              <a:t>devices)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5" name="Picture 5" descr="D:\Users\dvrusako\Documents\!WORK\Презентации\вирусы_Цымбалу_0615\Screenshot_2015-06-18-10-33-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746" y="2060848"/>
            <a:ext cx="2142550" cy="38089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84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756</Words>
  <Application>Microsoft Office PowerPoint</Application>
  <PresentationFormat>Экран (4:3)</PresentationFormat>
  <Paragraphs>124</Paragraphs>
  <Slides>14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Office Theme</vt:lpstr>
      <vt:lpstr>think-cell Slide</vt:lpstr>
      <vt:lpstr>Презентация PowerPoint</vt:lpstr>
      <vt:lpstr>О компании МТС (Introduction)</vt:lpstr>
      <vt:lpstr>Декларация МТС о защите абонентов (The Declaration MTS on protection subscribers)</vt:lpstr>
      <vt:lpstr>Оценка влияния рисков киберугроз и мошенничества на операторов и абонентов (Assessment of cybersecurity&amp;fraud risks)</vt:lpstr>
      <vt:lpstr>Реальные возможности киберпреступников и мошенников (Real tools of cyber-fraudster`s)</vt:lpstr>
      <vt:lpstr>Актуальные виды кибератак и мошенничеств на сетях связи (Actual types of cyber&amp;fraud attacks on the carriers  networks)</vt:lpstr>
      <vt:lpstr>Презентация PowerPoint</vt:lpstr>
      <vt:lpstr>Защита абонентских устройств (Mobile virus - protection of mobile devices)</vt:lpstr>
      <vt:lpstr>Защита абонентских устройств (Mobile virus - protection of mobile devices)</vt:lpstr>
      <vt:lpstr>Презентация PowerPoint</vt:lpstr>
      <vt:lpstr>Защита абонентских устройств (SS7&amp;GSM attack - protection of mobile devices)</vt:lpstr>
      <vt:lpstr>Защита абонентских устройств (SS7&amp;GSM attack - protection of mobile devices)</vt:lpstr>
      <vt:lpstr>Уровень защиты сетей операторов (SS7&amp;GSM attack - level of protection carriers networks)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2015-10-07T14:29:07Z</dcterms:created>
  <dcterms:modified xsi:type="dcterms:W3CDTF">2015-10-19T07:46:35Z</dcterms:modified>
</cp:coreProperties>
</file>